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7"/>
  </p:notes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653" autoAdjust="0"/>
    <p:restoredTop sz="94660"/>
  </p:normalViewPr>
  <p:slideViewPr>
    <p:cSldViewPr snapToGrid="0">
      <p:cViewPr>
        <p:scale>
          <a:sx n="75" d="100"/>
          <a:sy n="75" d="100"/>
        </p:scale>
        <p:origin x="485" y="2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F421AA-F69E-4E39-9BE6-FA634A03226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D731EC3-D960-4C84-957D-DE16FF7EF870}">
      <dgm:prSet/>
      <dgm:spPr/>
      <dgm:t>
        <a:bodyPr/>
        <a:lstStyle/>
        <a:p>
          <a:r>
            <a:rPr lang="el-GR" dirty="0"/>
            <a:t>Εκπόνηση μελετών </a:t>
          </a:r>
          <a:r>
            <a:rPr lang="el-GR" dirty="0" err="1"/>
            <a:t>απασχολησιμότητας</a:t>
          </a:r>
          <a:r>
            <a:rPr lang="el-GR" dirty="0"/>
            <a:t> των αποφοίτων του  ΕΚΠΑ τόσο σε επίπεδο Ιδρύματος όσο και σε επίπεδο Τμημάτων</a:t>
          </a:r>
          <a:endParaRPr lang="en-US" dirty="0"/>
        </a:p>
      </dgm:t>
    </dgm:pt>
    <dgm:pt modelId="{8B79970C-0419-4C8C-9915-EE421303EFF0}" type="parTrans" cxnId="{04FD361D-E26E-4548-9904-E5DE39303011}">
      <dgm:prSet/>
      <dgm:spPr/>
      <dgm:t>
        <a:bodyPr/>
        <a:lstStyle/>
        <a:p>
          <a:endParaRPr lang="en-US"/>
        </a:p>
      </dgm:t>
    </dgm:pt>
    <dgm:pt modelId="{DCE7CB3C-6977-4C19-9450-CE8165E5B1E8}" type="sibTrans" cxnId="{04FD361D-E26E-4548-9904-E5DE39303011}">
      <dgm:prSet/>
      <dgm:spPr/>
      <dgm:t>
        <a:bodyPr/>
        <a:lstStyle/>
        <a:p>
          <a:endParaRPr lang="en-US"/>
        </a:p>
      </dgm:t>
    </dgm:pt>
    <dgm:pt modelId="{F0A58157-8CD8-48C5-B250-464AE35FC4C9}">
      <dgm:prSet/>
      <dgm:spPr/>
      <dgm:t>
        <a:bodyPr/>
        <a:lstStyle/>
        <a:p>
          <a:r>
            <a:rPr lang="el-GR"/>
            <a:t>Συμμετοχή υπό την καθοδήγηση της ΕΘΑΑΕ στην ευρωπαϊκή δράση ιχνηλάτησης των αποφοίτων “</a:t>
          </a:r>
          <a:r>
            <a:rPr lang="en-US"/>
            <a:t>EUROGRADUATE</a:t>
          </a:r>
          <a:r>
            <a:rPr lang="el-GR"/>
            <a:t> 2022”</a:t>
          </a:r>
          <a:endParaRPr lang="en-US"/>
        </a:p>
      </dgm:t>
    </dgm:pt>
    <dgm:pt modelId="{0BC0745A-AEAA-413C-A808-FDE4D5A47AFB}" type="parTrans" cxnId="{1942B857-DBE1-49EC-BCAA-4A6B79476748}">
      <dgm:prSet/>
      <dgm:spPr/>
      <dgm:t>
        <a:bodyPr/>
        <a:lstStyle/>
        <a:p>
          <a:endParaRPr lang="en-US"/>
        </a:p>
      </dgm:t>
    </dgm:pt>
    <dgm:pt modelId="{0FCC7B7F-C597-4CAE-8312-DD8C06AE7A47}" type="sibTrans" cxnId="{1942B857-DBE1-49EC-BCAA-4A6B79476748}">
      <dgm:prSet/>
      <dgm:spPr/>
      <dgm:t>
        <a:bodyPr/>
        <a:lstStyle/>
        <a:p>
          <a:endParaRPr lang="en-US"/>
        </a:p>
      </dgm:t>
    </dgm:pt>
    <dgm:pt modelId="{9AB8EE25-ED3A-4BE7-B142-BCDFFAA9A7A3}" type="pres">
      <dgm:prSet presAssocID="{0CF421AA-F69E-4E39-9BE6-FA634A032261}" presName="linear" presStyleCnt="0">
        <dgm:presLayoutVars>
          <dgm:animLvl val="lvl"/>
          <dgm:resizeHandles val="exact"/>
        </dgm:presLayoutVars>
      </dgm:prSet>
      <dgm:spPr/>
    </dgm:pt>
    <dgm:pt modelId="{B6B14740-A3E2-4C72-9D19-0BC274468BB7}" type="pres">
      <dgm:prSet presAssocID="{5D731EC3-D960-4C84-957D-DE16FF7EF870}" presName="parentText" presStyleLbl="node1" presStyleIdx="0" presStyleCnt="2">
        <dgm:presLayoutVars>
          <dgm:chMax val="0"/>
          <dgm:bulletEnabled val="1"/>
        </dgm:presLayoutVars>
      </dgm:prSet>
      <dgm:spPr/>
    </dgm:pt>
    <dgm:pt modelId="{533AE850-1248-4844-99CF-C4EC68883D03}" type="pres">
      <dgm:prSet presAssocID="{DCE7CB3C-6977-4C19-9450-CE8165E5B1E8}" presName="spacer" presStyleCnt="0"/>
      <dgm:spPr/>
    </dgm:pt>
    <dgm:pt modelId="{7374779E-C58E-4165-9B27-984CF7E78D6C}" type="pres">
      <dgm:prSet presAssocID="{F0A58157-8CD8-48C5-B250-464AE35FC4C9}" presName="parentText" presStyleLbl="node1" presStyleIdx="1" presStyleCnt="2">
        <dgm:presLayoutVars>
          <dgm:chMax val="0"/>
          <dgm:bulletEnabled val="1"/>
        </dgm:presLayoutVars>
      </dgm:prSet>
      <dgm:spPr/>
    </dgm:pt>
  </dgm:ptLst>
  <dgm:cxnLst>
    <dgm:cxn modelId="{04FD361D-E26E-4548-9904-E5DE39303011}" srcId="{0CF421AA-F69E-4E39-9BE6-FA634A032261}" destId="{5D731EC3-D960-4C84-957D-DE16FF7EF870}" srcOrd="0" destOrd="0" parTransId="{8B79970C-0419-4C8C-9915-EE421303EFF0}" sibTransId="{DCE7CB3C-6977-4C19-9450-CE8165E5B1E8}"/>
    <dgm:cxn modelId="{2DBA3A30-ACAB-42C9-A22E-4BAF26A70B4B}" type="presOf" srcId="{F0A58157-8CD8-48C5-B250-464AE35FC4C9}" destId="{7374779E-C58E-4165-9B27-984CF7E78D6C}" srcOrd="0" destOrd="0" presId="urn:microsoft.com/office/officeart/2005/8/layout/vList2"/>
    <dgm:cxn modelId="{1942B857-DBE1-49EC-BCAA-4A6B79476748}" srcId="{0CF421AA-F69E-4E39-9BE6-FA634A032261}" destId="{F0A58157-8CD8-48C5-B250-464AE35FC4C9}" srcOrd="1" destOrd="0" parTransId="{0BC0745A-AEAA-413C-A808-FDE4D5A47AFB}" sibTransId="{0FCC7B7F-C597-4CAE-8312-DD8C06AE7A47}"/>
    <dgm:cxn modelId="{EF42A582-62D8-4F8D-BEE2-9860BDCB2FF3}" type="presOf" srcId="{5D731EC3-D960-4C84-957D-DE16FF7EF870}" destId="{B6B14740-A3E2-4C72-9D19-0BC274468BB7}" srcOrd="0" destOrd="0" presId="urn:microsoft.com/office/officeart/2005/8/layout/vList2"/>
    <dgm:cxn modelId="{E5E09FED-80C5-492F-AEF1-32698623DAFF}" type="presOf" srcId="{0CF421AA-F69E-4E39-9BE6-FA634A032261}" destId="{9AB8EE25-ED3A-4BE7-B142-BCDFFAA9A7A3}" srcOrd="0" destOrd="0" presId="urn:microsoft.com/office/officeart/2005/8/layout/vList2"/>
    <dgm:cxn modelId="{24DCD962-ED86-47BC-8294-3C5796F24DB6}" type="presParOf" srcId="{9AB8EE25-ED3A-4BE7-B142-BCDFFAA9A7A3}" destId="{B6B14740-A3E2-4C72-9D19-0BC274468BB7}" srcOrd="0" destOrd="0" presId="urn:microsoft.com/office/officeart/2005/8/layout/vList2"/>
    <dgm:cxn modelId="{B397A652-FC55-4B31-B9AB-12B31F3076B1}" type="presParOf" srcId="{9AB8EE25-ED3A-4BE7-B142-BCDFFAA9A7A3}" destId="{533AE850-1248-4844-99CF-C4EC68883D03}" srcOrd="1" destOrd="0" presId="urn:microsoft.com/office/officeart/2005/8/layout/vList2"/>
    <dgm:cxn modelId="{85C67BFB-581C-4C4C-BF21-81CEC60DCCE2}" type="presParOf" srcId="{9AB8EE25-ED3A-4BE7-B142-BCDFFAA9A7A3}" destId="{7374779E-C58E-4165-9B27-984CF7E78D6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C42DE2-7B42-4A77-ACDA-AFABB99D2606}"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22D6CEF-F671-4C60-8CB4-FDBC01C8379E}">
      <dgm:prSet/>
      <dgm:spPr/>
      <dgm:t>
        <a:bodyPr/>
        <a:lstStyle/>
        <a:p>
          <a:r>
            <a:rPr lang="el-GR"/>
            <a:t>Στη βελτίωση της εμπειρίας σπουδών από τους φοιτητές, αναγνωρίζοντας παράλληλα τρόπους διδασκαλίας και μάθησης που είναι περισσότερο αποτελεσματικοί</a:t>
          </a:r>
          <a:endParaRPr lang="en-US"/>
        </a:p>
      </dgm:t>
    </dgm:pt>
    <dgm:pt modelId="{73263E28-CB74-4F27-84FB-220E2F66685E}" type="parTrans" cxnId="{1DE8715E-99A6-4A03-9F93-13226EF66DC1}">
      <dgm:prSet/>
      <dgm:spPr/>
      <dgm:t>
        <a:bodyPr/>
        <a:lstStyle/>
        <a:p>
          <a:endParaRPr lang="en-US"/>
        </a:p>
      </dgm:t>
    </dgm:pt>
    <dgm:pt modelId="{7D40C739-171D-4924-A623-2E800CA46D5E}" type="sibTrans" cxnId="{1DE8715E-99A6-4A03-9F93-13226EF66DC1}">
      <dgm:prSet/>
      <dgm:spPr/>
      <dgm:t>
        <a:bodyPr/>
        <a:lstStyle/>
        <a:p>
          <a:endParaRPr lang="en-US"/>
        </a:p>
      </dgm:t>
    </dgm:pt>
    <dgm:pt modelId="{6A4B2A8C-F615-4E7E-B4A0-7D0C28D0F5B7}">
      <dgm:prSet/>
      <dgm:spPr/>
      <dgm:t>
        <a:bodyPr/>
        <a:lstStyle/>
        <a:p>
          <a:r>
            <a:rPr lang="el-GR"/>
            <a:t>Στον εντοπισμό και επίλυση προβλημάτων ανισότητας στην εκπαίδευση</a:t>
          </a:r>
          <a:endParaRPr lang="en-US"/>
        </a:p>
      </dgm:t>
    </dgm:pt>
    <dgm:pt modelId="{8DFFDD56-2A3E-40CB-AE06-7DA0EFC69510}" type="parTrans" cxnId="{CEBA8BEA-617B-4899-AA39-2887EF0B8E4E}">
      <dgm:prSet/>
      <dgm:spPr/>
      <dgm:t>
        <a:bodyPr/>
        <a:lstStyle/>
        <a:p>
          <a:endParaRPr lang="en-US"/>
        </a:p>
      </dgm:t>
    </dgm:pt>
    <dgm:pt modelId="{7968F871-5114-4711-871A-D3D682E20F42}" type="sibTrans" cxnId="{CEBA8BEA-617B-4899-AA39-2887EF0B8E4E}">
      <dgm:prSet/>
      <dgm:spPr/>
      <dgm:t>
        <a:bodyPr/>
        <a:lstStyle/>
        <a:p>
          <a:endParaRPr lang="en-US"/>
        </a:p>
      </dgm:t>
    </dgm:pt>
    <dgm:pt modelId="{8B939762-7E07-41AD-9998-1E0CC63B82B7}">
      <dgm:prSet/>
      <dgm:spPr/>
      <dgm:t>
        <a:bodyPr/>
        <a:lstStyle/>
        <a:p>
          <a:r>
            <a:rPr lang="el-GR"/>
            <a:t>Στη βελτίωση της απασχολησιμότητας των αποφοίτων και της καλύτερης αντιστοίχισης μεταξύ των δεξιοτήτων τους και αυτών που ζητώνται από τους εργοδότες</a:t>
          </a:r>
          <a:endParaRPr lang="en-US"/>
        </a:p>
      </dgm:t>
    </dgm:pt>
    <dgm:pt modelId="{E15D2884-D2E6-419F-9F1A-9C947C679276}" type="parTrans" cxnId="{442C0320-C1C0-49CD-85EC-062E999F744B}">
      <dgm:prSet/>
      <dgm:spPr/>
      <dgm:t>
        <a:bodyPr/>
        <a:lstStyle/>
        <a:p>
          <a:endParaRPr lang="en-US"/>
        </a:p>
      </dgm:t>
    </dgm:pt>
    <dgm:pt modelId="{1A162997-3CF8-49BC-B1D8-E247A8E22103}" type="sibTrans" cxnId="{442C0320-C1C0-49CD-85EC-062E999F744B}">
      <dgm:prSet/>
      <dgm:spPr/>
      <dgm:t>
        <a:bodyPr/>
        <a:lstStyle/>
        <a:p>
          <a:endParaRPr lang="en-US"/>
        </a:p>
      </dgm:t>
    </dgm:pt>
    <dgm:pt modelId="{16F645A1-41B8-4506-995B-02EE80A2494F}">
      <dgm:prSet/>
      <dgm:spPr/>
      <dgm:t>
        <a:bodyPr/>
        <a:lstStyle/>
        <a:p>
          <a:r>
            <a:rPr lang="el-GR"/>
            <a:t>Στη βελτιωμένη θεώρηση θεμάτων κινητικότητας σε σχέση με τα θέματα της διαρροής επιστημονικού δυναμικού και προσέλκυσής του</a:t>
          </a:r>
          <a:endParaRPr lang="en-US"/>
        </a:p>
      </dgm:t>
    </dgm:pt>
    <dgm:pt modelId="{BE666C2F-9B46-4F03-AAD7-85E40E08CB85}" type="parTrans" cxnId="{D9A76F98-A412-493D-BC75-D3E2CECF4E30}">
      <dgm:prSet/>
      <dgm:spPr/>
      <dgm:t>
        <a:bodyPr/>
        <a:lstStyle/>
        <a:p>
          <a:endParaRPr lang="en-US"/>
        </a:p>
      </dgm:t>
    </dgm:pt>
    <dgm:pt modelId="{0DF990DB-ABED-4EDC-9B01-18C36FF5FC56}" type="sibTrans" cxnId="{D9A76F98-A412-493D-BC75-D3E2CECF4E30}">
      <dgm:prSet/>
      <dgm:spPr/>
      <dgm:t>
        <a:bodyPr/>
        <a:lstStyle/>
        <a:p>
          <a:endParaRPr lang="en-US"/>
        </a:p>
      </dgm:t>
    </dgm:pt>
    <dgm:pt modelId="{A4CBFA9E-5E72-44AD-8DA4-B524C5C92A44}">
      <dgm:prSet/>
      <dgm:spPr/>
      <dgm:t>
        <a:bodyPr/>
        <a:lstStyle/>
        <a:p>
          <a:r>
            <a:rPr lang="el-GR"/>
            <a:t>Στην αναγνώριση πρακτικών που προετοιμάζουν καλύτερα τους απόφοιτους να γίνουν ενεργοί πολίτες που θα υπηρετούν την κοινωνία</a:t>
          </a:r>
          <a:endParaRPr lang="en-US"/>
        </a:p>
      </dgm:t>
    </dgm:pt>
    <dgm:pt modelId="{BCE9E9B3-9495-49F8-B1C3-0450675F0106}" type="parTrans" cxnId="{D80A7830-0B32-4500-AA95-A968AF38611D}">
      <dgm:prSet/>
      <dgm:spPr/>
      <dgm:t>
        <a:bodyPr/>
        <a:lstStyle/>
        <a:p>
          <a:endParaRPr lang="en-US"/>
        </a:p>
      </dgm:t>
    </dgm:pt>
    <dgm:pt modelId="{94B20BBE-4336-4806-B370-67C0D28AFF7C}" type="sibTrans" cxnId="{D80A7830-0B32-4500-AA95-A968AF38611D}">
      <dgm:prSet/>
      <dgm:spPr/>
      <dgm:t>
        <a:bodyPr/>
        <a:lstStyle/>
        <a:p>
          <a:endParaRPr lang="en-US"/>
        </a:p>
      </dgm:t>
    </dgm:pt>
    <dgm:pt modelId="{644F0EAC-1DA4-4CB7-8016-A8B90767F136}" type="pres">
      <dgm:prSet presAssocID="{04C42DE2-7B42-4A77-ACDA-AFABB99D2606}" presName="diagram" presStyleCnt="0">
        <dgm:presLayoutVars>
          <dgm:dir/>
          <dgm:resizeHandles val="exact"/>
        </dgm:presLayoutVars>
      </dgm:prSet>
      <dgm:spPr/>
    </dgm:pt>
    <dgm:pt modelId="{4DEFB41B-80BD-4334-B122-60E81E6D3578}" type="pres">
      <dgm:prSet presAssocID="{222D6CEF-F671-4C60-8CB4-FDBC01C8379E}" presName="node" presStyleLbl="node1" presStyleIdx="0" presStyleCnt="5">
        <dgm:presLayoutVars>
          <dgm:bulletEnabled val="1"/>
        </dgm:presLayoutVars>
      </dgm:prSet>
      <dgm:spPr/>
    </dgm:pt>
    <dgm:pt modelId="{C9BBCD00-780C-42D2-BCDC-80AEDB7F6191}" type="pres">
      <dgm:prSet presAssocID="{7D40C739-171D-4924-A623-2E800CA46D5E}" presName="sibTrans" presStyleCnt="0"/>
      <dgm:spPr/>
    </dgm:pt>
    <dgm:pt modelId="{3DAA0C90-8997-4A1F-A1F0-23116CD624EB}" type="pres">
      <dgm:prSet presAssocID="{6A4B2A8C-F615-4E7E-B4A0-7D0C28D0F5B7}" presName="node" presStyleLbl="node1" presStyleIdx="1" presStyleCnt="5">
        <dgm:presLayoutVars>
          <dgm:bulletEnabled val="1"/>
        </dgm:presLayoutVars>
      </dgm:prSet>
      <dgm:spPr/>
    </dgm:pt>
    <dgm:pt modelId="{2BBFB22F-FCCD-4CAC-805F-3FA8D89B5A0E}" type="pres">
      <dgm:prSet presAssocID="{7968F871-5114-4711-871A-D3D682E20F42}" presName="sibTrans" presStyleCnt="0"/>
      <dgm:spPr/>
    </dgm:pt>
    <dgm:pt modelId="{F313B6D0-2BA8-45DF-B433-01A5FB4E6984}" type="pres">
      <dgm:prSet presAssocID="{8B939762-7E07-41AD-9998-1E0CC63B82B7}" presName="node" presStyleLbl="node1" presStyleIdx="2" presStyleCnt="5">
        <dgm:presLayoutVars>
          <dgm:bulletEnabled val="1"/>
        </dgm:presLayoutVars>
      </dgm:prSet>
      <dgm:spPr/>
    </dgm:pt>
    <dgm:pt modelId="{F21AE237-268E-434F-838C-5DFEFC91F0DD}" type="pres">
      <dgm:prSet presAssocID="{1A162997-3CF8-49BC-B1D8-E247A8E22103}" presName="sibTrans" presStyleCnt="0"/>
      <dgm:spPr/>
    </dgm:pt>
    <dgm:pt modelId="{C7BB84B2-AAAF-4A7C-B2BA-4C23AD42A387}" type="pres">
      <dgm:prSet presAssocID="{16F645A1-41B8-4506-995B-02EE80A2494F}" presName="node" presStyleLbl="node1" presStyleIdx="3" presStyleCnt="5">
        <dgm:presLayoutVars>
          <dgm:bulletEnabled val="1"/>
        </dgm:presLayoutVars>
      </dgm:prSet>
      <dgm:spPr/>
    </dgm:pt>
    <dgm:pt modelId="{2CA87FC6-59BF-440F-8492-D4B9B59D357C}" type="pres">
      <dgm:prSet presAssocID="{0DF990DB-ABED-4EDC-9B01-18C36FF5FC56}" presName="sibTrans" presStyleCnt="0"/>
      <dgm:spPr/>
    </dgm:pt>
    <dgm:pt modelId="{B94AD449-CC24-447C-9F13-A3CF55E2171D}" type="pres">
      <dgm:prSet presAssocID="{A4CBFA9E-5E72-44AD-8DA4-B524C5C92A44}" presName="node" presStyleLbl="node1" presStyleIdx="4" presStyleCnt="5">
        <dgm:presLayoutVars>
          <dgm:bulletEnabled val="1"/>
        </dgm:presLayoutVars>
      </dgm:prSet>
      <dgm:spPr/>
    </dgm:pt>
  </dgm:ptLst>
  <dgm:cxnLst>
    <dgm:cxn modelId="{442C0320-C1C0-49CD-85EC-062E999F744B}" srcId="{04C42DE2-7B42-4A77-ACDA-AFABB99D2606}" destId="{8B939762-7E07-41AD-9998-1E0CC63B82B7}" srcOrd="2" destOrd="0" parTransId="{E15D2884-D2E6-419F-9F1A-9C947C679276}" sibTransId="{1A162997-3CF8-49BC-B1D8-E247A8E22103}"/>
    <dgm:cxn modelId="{51C76C30-E882-4438-A85B-C281814EBAA1}" type="presOf" srcId="{6A4B2A8C-F615-4E7E-B4A0-7D0C28D0F5B7}" destId="{3DAA0C90-8997-4A1F-A1F0-23116CD624EB}" srcOrd="0" destOrd="0" presId="urn:microsoft.com/office/officeart/2005/8/layout/default"/>
    <dgm:cxn modelId="{D80A7830-0B32-4500-AA95-A968AF38611D}" srcId="{04C42DE2-7B42-4A77-ACDA-AFABB99D2606}" destId="{A4CBFA9E-5E72-44AD-8DA4-B524C5C92A44}" srcOrd="4" destOrd="0" parTransId="{BCE9E9B3-9495-49F8-B1C3-0450675F0106}" sibTransId="{94B20BBE-4336-4806-B370-67C0D28AFF7C}"/>
    <dgm:cxn modelId="{1DE8715E-99A6-4A03-9F93-13226EF66DC1}" srcId="{04C42DE2-7B42-4A77-ACDA-AFABB99D2606}" destId="{222D6CEF-F671-4C60-8CB4-FDBC01C8379E}" srcOrd="0" destOrd="0" parTransId="{73263E28-CB74-4F27-84FB-220E2F66685E}" sibTransId="{7D40C739-171D-4924-A623-2E800CA46D5E}"/>
    <dgm:cxn modelId="{717DC542-7163-48A0-91E1-5F98D5C51DDB}" type="presOf" srcId="{8B939762-7E07-41AD-9998-1E0CC63B82B7}" destId="{F313B6D0-2BA8-45DF-B433-01A5FB4E6984}" srcOrd="0" destOrd="0" presId="urn:microsoft.com/office/officeart/2005/8/layout/default"/>
    <dgm:cxn modelId="{93FEDB55-1D1D-4FFC-AB35-25C445B246D3}" type="presOf" srcId="{A4CBFA9E-5E72-44AD-8DA4-B524C5C92A44}" destId="{B94AD449-CC24-447C-9F13-A3CF55E2171D}" srcOrd="0" destOrd="0" presId="urn:microsoft.com/office/officeart/2005/8/layout/default"/>
    <dgm:cxn modelId="{590F8F88-DF07-4973-86BF-28A8088D6999}" type="presOf" srcId="{222D6CEF-F671-4C60-8CB4-FDBC01C8379E}" destId="{4DEFB41B-80BD-4334-B122-60E81E6D3578}" srcOrd="0" destOrd="0" presId="urn:microsoft.com/office/officeart/2005/8/layout/default"/>
    <dgm:cxn modelId="{73227A95-CF6F-469D-BFFD-C44A09439473}" type="presOf" srcId="{04C42DE2-7B42-4A77-ACDA-AFABB99D2606}" destId="{644F0EAC-1DA4-4CB7-8016-A8B90767F136}" srcOrd="0" destOrd="0" presId="urn:microsoft.com/office/officeart/2005/8/layout/default"/>
    <dgm:cxn modelId="{D9A76F98-A412-493D-BC75-D3E2CECF4E30}" srcId="{04C42DE2-7B42-4A77-ACDA-AFABB99D2606}" destId="{16F645A1-41B8-4506-995B-02EE80A2494F}" srcOrd="3" destOrd="0" parTransId="{BE666C2F-9B46-4F03-AAD7-85E40E08CB85}" sibTransId="{0DF990DB-ABED-4EDC-9B01-18C36FF5FC56}"/>
    <dgm:cxn modelId="{6A9B04DB-DB38-4BB0-B22D-E4070A8B090D}" type="presOf" srcId="{16F645A1-41B8-4506-995B-02EE80A2494F}" destId="{C7BB84B2-AAAF-4A7C-B2BA-4C23AD42A387}" srcOrd="0" destOrd="0" presId="urn:microsoft.com/office/officeart/2005/8/layout/default"/>
    <dgm:cxn modelId="{CEBA8BEA-617B-4899-AA39-2887EF0B8E4E}" srcId="{04C42DE2-7B42-4A77-ACDA-AFABB99D2606}" destId="{6A4B2A8C-F615-4E7E-B4A0-7D0C28D0F5B7}" srcOrd="1" destOrd="0" parTransId="{8DFFDD56-2A3E-40CB-AE06-7DA0EFC69510}" sibTransId="{7968F871-5114-4711-871A-D3D682E20F42}"/>
    <dgm:cxn modelId="{5D36340B-99A0-4F0A-A48C-6780962CD6B7}" type="presParOf" srcId="{644F0EAC-1DA4-4CB7-8016-A8B90767F136}" destId="{4DEFB41B-80BD-4334-B122-60E81E6D3578}" srcOrd="0" destOrd="0" presId="urn:microsoft.com/office/officeart/2005/8/layout/default"/>
    <dgm:cxn modelId="{3739DCA3-3C20-47FA-923C-0AF042C72F00}" type="presParOf" srcId="{644F0EAC-1DA4-4CB7-8016-A8B90767F136}" destId="{C9BBCD00-780C-42D2-BCDC-80AEDB7F6191}" srcOrd="1" destOrd="0" presId="urn:microsoft.com/office/officeart/2005/8/layout/default"/>
    <dgm:cxn modelId="{0E119235-C386-4E48-A68A-4EA3A3D83131}" type="presParOf" srcId="{644F0EAC-1DA4-4CB7-8016-A8B90767F136}" destId="{3DAA0C90-8997-4A1F-A1F0-23116CD624EB}" srcOrd="2" destOrd="0" presId="urn:microsoft.com/office/officeart/2005/8/layout/default"/>
    <dgm:cxn modelId="{5D22F76E-782F-4465-AC8B-178D4CD3923C}" type="presParOf" srcId="{644F0EAC-1DA4-4CB7-8016-A8B90767F136}" destId="{2BBFB22F-FCCD-4CAC-805F-3FA8D89B5A0E}" srcOrd="3" destOrd="0" presId="urn:microsoft.com/office/officeart/2005/8/layout/default"/>
    <dgm:cxn modelId="{E8A1D4E3-0263-4493-8362-53B75A0C098E}" type="presParOf" srcId="{644F0EAC-1DA4-4CB7-8016-A8B90767F136}" destId="{F313B6D0-2BA8-45DF-B433-01A5FB4E6984}" srcOrd="4" destOrd="0" presId="urn:microsoft.com/office/officeart/2005/8/layout/default"/>
    <dgm:cxn modelId="{168A38F6-5735-408E-923D-30950EDB0A40}" type="presParOf" srcId="{644F0EAC-1DA4-4CB7-8016-A8B90767F136}" destId="{F21AE237-268E-434F-838C-5DFEFC91F0DD}" srcOrd="5" destOrd="0" presId="urn:microsoft.com/office/officeart/2005/8/layout/default"/>
    <dgm:cxn modelId="{01658058-A7E0-42CC-9D00-8466915E547C}" type="presParOf" srcId="{644F0EAC-1DA4-4CB7-8016-A8B90767F136}" destId="{C7BB84B2-AAAF-4A7C-B2BA-4C23AD42A387}" srcOrd="6" destOrd="0" presId="urn:microsoft.com/office/officeart/2005/8/layout/default"/>
    <dgm:cxn modelId="{F8B1DC92-FACF-431B-B596-24DD653E8A87}" type="presParOf" srcId="{644F0EAC-1DA4-4CB7-8016-A8B90767F136}" destId="{2CA87FC6-59BF-440F-8492-D4B9B59D357C}" srcOrd="7" destOrd="0" presId="urn:microsoft.com/office/officeart/2005/8/layout/default"/>
    <dgm:cxn modelId="{C55148C0-3AE0-4C07-BB6F-221D9E4588CD}" type="presParOf" srcId="{644F0EAC-1DA4-4CB7-8016-A8B90767F136}" destId="{B94AD449-CC24-447C-9F13-A3CF55E2171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82150B-755D-49B4-B0C7-40262F06EC9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E7BA1F9-4666-4B45-9DB5-6B25ED009FC5}">
      <dgm:prSet/>
      <dgm:spPr/>
      <dgm:t>
        <a:bodyPr/>
        <a:lstStyle/>
        <a:p>
          <a:r>
            <a:rPr lang="el-GR" b="0" i="0"/>
            <a:t>Η ΕΘΑΑΕ δεν θα ζητήσει καμία λίστα με όνομα, επώνυμο και email των αποφοίτων του Ιδρύματος</a:t>
          </a:r>
          <a:endParaRPr lang="en-US"/>
        </a:p>
      </dgm:t>
    </dgm:pt>
    <dgm:pt modelId="{36663AD2-6D1B-4319-AA07-DDF41826350B}" type="parTrans" cxnId="{A0934F7D-80AE-4DDD-B6FA-DC49FB1BD449}">
      <dgm:prSet/>
      <dgm:spPr/>
      <dgm:t>
        <a:bodyPr/>
        <a:lstStyle/>
        <a:p>
          <a:endParaRPr lang="en-US"/>
        </a:p>
      </dgm:t>
    </dgm:pt>
    <dgm:pt modelId="{D27CA4EB-7FA1-41A4-87F9-66A844266511}" type="sibTrans" cxnId="{A0934F7D-80AE-4DDD-B6FA-DC49FB1BD449}">
      <dgm:prSet/>
      <dgm:spPr/>
      <dgm:t>
        <a:bodyPr/>
        <a:lstStyle/>
        <a:p>
          <a:endParaRPr lang="en-US"/>
        </a:p>
      </dgm:t>
    </dgm:pt>
    <dgm:pt modelId="{E2CB1907-B7ED-4406-9C5B-EB5992B59DB1}">
      <dgm:prSet/>
      <dgm:spPr/>
      <dgm:t>
        <a:bodyPr/>
        <a:lstStyle/>
        <a:p>
          <a:r>
            <a:rPr lang="el-GR" b="0" i="0"/>
            <a:t>θα ζητήσει από το Ίδρυμα ανώνυμα τις απαντήσεις των αποφοίτων βάσει ενός τυχαίου κωδικού και όχι προσωπικά στοιχεία (όνομα, επώνυμο και email).</a:t>
          </a:r>
          <a:endParaRPr lang="en-US"/>
        </a:p>
      </dgm:t>
    </dgm:pt>
    <dgm:pt modelId="{1999C6E0-AF3A-4E5E-BA0D-E1653DB9B476}" type="parTrans" cxnId="{7DAC7EB5-CFA6-494B-973D-453FC01C925D}">
      <dgm:prSet/>
      <dgm:spPr/>
      <dgm:t>
        <a:bodyPr/>
        <a:lstStyle/>
        <a:p>
          <a:endParaRPr lang="en-US"/>
        </a:p>
      </dgm:t>
    </dgm:pt>
    <dgm:pt modelId="{B166D71B-2F84-4C4C-A914-334C2E865767}" type="sibTrans" cxnId="{7DAC7EB5-CFA6-494B-973D-453FC01C925D}">
      <dgm:prSet/>
      <dgm:spPr/>
      <dgm:t>
        <a:bodyPr/>
        <a:lstStyle/>
        <a:p>
          <a:endParaRPr lang="en-US"/>
        </a:p>
      </dgm:t>
    </dgm:pt>
    <dgm:pt modelId="{B156A92A-68B6-4D21-8CD9-6FFBF566D00C}">
      <dgm:prSet/>
      <dgm:spPr/>
      <dgm:t>
        <a:bodyPr/>
        <a:lstStyle/>
        <a:p>
          <a:r>
            <a:rPr lang="el-GR" b="0" i="0"/>
            <a:t>Οι απόφοιτοι που τελικά θα λάβουν μέρος στην έρευνα, θα πρέπει να δώσουν τη συγκατάθεση για την επεξεργασία των απαντήσεών τους, διαφορετικά δεν θα συνεχίσουν.</a:t>
          </a:r>
          <a:endParaRPr lang="en-US"/>
        </a:p>
      </dgm:t>
    </dgm:pt>
    <dgm:pt modelId="{FD17486D-8667-4EF2-929A-83BBF6BF2A64}" type="parTrans" cxnId="{F7553991-D8AB-4A2A-9A00-A5C74ADEE99A}">
      <dgm:prSet/>
      <dgm:spPr/>
      <dgm:t>
        <a:bodyPr/>
        <a:lstStyle/>
        <a:p>
          <a:endParaRPr lang="en-US"/>
        </a:p>
      </dgm:t>
    </dgm:pt>
    <dgm:pt modelId="{C142AFA2-9971-4199-BEE8-B79F35C4BAEB}" type="sibTrans" cxnId="{F7553991-D8AB-4A2A-9A00-A5C74ADEE99A}">
      <dgm:prSet/>
      <dgm:spPr/>
      <dgm:t>
        <a:bodyPr/>
        <a:lstStyle/>
        <a:p>
          <a:endParaRPr lang="en-US"/>
        </a:p>
      </dgm:t>
    </dgm:pt>
    <dgm:pt modelId="{1153C8F7-FF22-4240-9CFD-1FB0BD1E615D}" type="pres">
      <dgm:prSet presAssocID="{1B82150B-755D-49B4-B0C7-40262F06EC9A}" presName="linear" presStyleCnt="0">
        <dgm:presLayoutVars>
          <dgm:animLvl val="lvl"/>
          <dgm:resizeHandles val="exact"/>
        </dgm:presLayoutVars>
      </dgm:prSet>
      <dgm:spPr/>
    </dgm:pt>
    <dgm:pt modelId="{59B5F14E-D993-4086-9F1F-2F139971A4CD}" type="pres">
      <dgm:prSet presAssocID="{8E7BA1F9-4666-4B45-9DB5-6B25ED009FC5}" presName="parentText" presStyleLbl="node1" presStyleIdx="0" presStyleCnt="3">
        <dgm:presLayoutVars>
          <dgm:chMax val="0"/>
          <dgm:bulletEnabled val="1"/>
        </dgm:presLayoutVars>
      </dgm:prSet>
      <dgm:spPr/>
    </dgm:pt>
    <dgm:pt modelId="{CB9B0568-3528-4A66-9D94-4F5237F056DF}" type="pres">
      <dgm:prSet presAssocID="{D27CA4EB-7FA1-41A4-87F9-66A844266511}" presName="spacer" presStyleCnt="0"/>
      <dgm:spPr/>
    </dgm:pt>
    <dgm:pt modelId="{AC548196-DD5A-4C48-885B-E19F3544F68B}" type="pres">
      <dgm:prSet presAssocID="{E2CB1907-B7ED-4406-9C5B-EB5992B59DB1}" presName="parentText" presStyleLbl="node1" presStyleIdx="1" presStyleCnt="3">
        <dgm:presLayoutVars>
          <dgm:chMax val="0"/>
          <dgm:bulletEnabled val="1"/>
        </dgm:presLayoutVars>
      </dgm:prSet>
      <dgm:spPr/>
    </dgm:pt>
    <dgm:pt modelId="{C5C7B80C-1512-4DDD-99FA-A51674DF2D2C}" type="pres">
      <dgm:prSet presAssocID="{B166D71B-2F84-4C4C-A914-334C2E865767}" presName="spacer" presStyleCnt="0"/>
      <dgm:spPr/>
    </dgm:pt>
    <dgm:pt modelId="{632B5106-B6EC-4D1A-9E24-60973E7C4253}" type="pres">
      <dgm:prSet presAssocID="{B156A92A-68B6-4D21-8CD9-6FFBF566D00C}" presName="parentText" presStyleLbl="node1" presStyleIdx="2" presStyleCnt="3">
        <dgm:presLayoutVars>
          <dgm:chMax val="0"/>
          <dgm:bulletEnabled val="1"/>
        </dgm:presLayoutVars>
      </dgm:prSet>
      <dgm:spPr/>
    </dgm:pt>
  </dgm:ptLst>
  <dgm:cxnLst>
    <dgm:cxn modelId="{3B8EB03E-81F8-464E-ACCE-BCB12F2C639A}" type="presOf" srcId="{E2CB1907-B7ED-4406-9C5B-EB5992B59DB1}" destId="{AC548196-DD5A-4C48-885B-E19F3544F68B}" srcOrd="0" destOrd="0" presId="urn:microsoft.com/office/officeart/2005/8/layout/vList2"/>
    <dgm:cxn modelId="{876E3656-5D16-452A-AAC2-77D1554FA108}" type="presOf" srcId="{1B82150B-755D-49B4-B0C7-40262F06EC9A}" destId="{1153C8F7-FF22-4240-9CFD-1FB0BD1E615D}" srcOrd="0" destOrd="0" presId="urn:microsoft.com/office/officeart/2005/8/layout/vList2"/>
    <dgm:cxn modelId="{A0934F7D-80AE-4DDD-B6FA-DC49FB1BD449}" srcId="{1B82150B-755D-49B4-B0C7-40262F06EC9A}" destId="{8E7BA1F9-4666-4B45-9DB5-6B25ED009FC5}" srcOrd="0" destOrd="0" parTransId="{36663AD2-6D1B-4319-AA07-DDF41826350B}" sibTransId="{D27CA4EB-7FA1-41A4-87F9-66A844266511}"/>
    <dgm:cxn modelId="{099C1388-16E9-4ADC-82C0-AF6DEEF860C8}" type="presOf" srcId="{B156A92A-68B6-4D21-8CD9-6FFBF566D00C}" destId="{632B5106-B6EC-4D1A-9E24-60973E7C4253}" srcOrd="0" destOrd="0" presId="urn:microsoft.com/office/officeart/2005/8/layout/vList2"/>
    <dgm:cxn modelId="{F7553991-D8AB-4A2A-9A00-A5C74ADEE99A}" srcId="{1B82150B-755D-49B4-B0C7-40262F06EC9A}" destId="{B156A92A-68B6-4D21-8CD9-6FFBF566D00C}" srcOrd="2" destOrd="0" parTransId="{FD17486D-8667-4EF2-929A-83BBF6BF2A64}" sibTransId="{C142AFA2-9971-4199-BEE8-B79F35C4BAEB}"/>
    <dgm:cxn modelId="{86A3CAA7-6782-4375-9984-FE0083A61A44}" type="presOf" srcId="{8E7BA1F9-4666-4B45-9DB5-6B25ED009FC5}" destId="{59B5F14E-D993-4086-9F1F-2F139971A4CD}" srcOrd="0" destOrd="0" presId="urn:microsoft.com/office/officeart/2005/8/layout/vList2"/>
    <dgm:cxn modelId="{7DAC7EB5-CFA6-494B-973D-453FC01C925D}" srcId="{1B82150B-755D-49B4-B0C7-40262F06EC9A}" destId="{E2CB1907-B7ED-4406-9C5B-EB5992B59DB1}" srcOrd="1" destOrd="0" parTransId="{1999C6E0-AF3A-4E5E-BA0D-E1653DB9B476}" sibTransId="{B166D71B-2F84-4C4C-A914-334C2E865767}"/>
    <dgm:cxn modelId="{5A4FC494-4F99-4448-AF69-673F1D8E6B9C}" type="presParOf" srcId="{1153C8F7-FF22-4240-9CFD-1FB0BD1E615D}" destId="{59B5F14E-D993-4086-9F1F-2F139971A4CD}" srcOrd="0" destOrd="0" presId="urn:microsoft.com/office/officeart/2005/8/layout/vList2"/>
    <dgm:cxn modelId="{AEA09BBA-64C9-441E-9010-7FCDD711F75C}" type="presParOf" srcId="{1153C8F7-FF22-4240-9CFD-1FB0BD1E615D}" destId="{CB9B0568-3528-4A66-9D94-4F5237F056DF}" srcOrd="1" destOrd="0" presId="urn:microsoft.com/office/officeart/2005/8/layout/vList2"/>
    <dgm:cxn modelId="{A94AE0B3-731C-4904-B863-A8C54B74560C}" type="presParOf" srcId="{1153C8F7-FF22-4240-9CFD-1FB0BD1E615D}" destId="{AC548196-DD5A-4C48-885B-E19F3544F68B}" srcOrd="2" destOrd="0" presId="urn:microsoft.com/office/officeart/2005/8/layout/vList2"/>
    <dgm:cxn modelId="{BA4725CF-AD95-4134-B3A5-31236530CE65}" type="presParOf" srcId="{1153C8F7-FF22-4240-9CFD-1FB0BD1E615D}" destId="{C5C7B80C-1512-4DDD-99FA-A51674DF2D2C}" srcOrd="3" destOrd="0" presId="urn:microsoft.com/office/officeart/2005/8/layout/vList2"/>
    <dgm:cxn modelId="{FECD46C1-4287-46A2-AC95-514B6D6A36E8}" type="presParOf" srcId="{1153C8F7-FF22-4240-9CFD-1FB0BD1E615D}" destId="{632B5106-B6EC-4D1A-9E24-60973E7C425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B14740-A3E2-4C72-9D19-0BC274468BB7}">
      <dsp:nvSpPr>
        <dsp:cNvPr id="0" name=""/>
        <dsp:cNvSpPr/>
      </dsp:nvSpPr>
      <dsp:spPr>
        <a:xfrm>
          <a:off x="0" y="46115"/>
          <a:ext cx="6364224" cy="2667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kern="1200" dirty="0"/>
            <a:t>Εκπόνηση μελετών </a:t>
          </a:r>
          <a:r>
            <a:rPr lang="el-GR" sz="3000" kern="1200" dirty="0" err="1"/>
            <a:t>απασχολησιμότητας</a:t>
          </a:r>
          <a:r>
            <a:rPr lang="el-GR" sz="3000" kern="1200" dirty="0"/>
            <a:t> των αποφοίτων του  ΕΚΠΑ τόσο σε επίπεδο Ιδρύματος όσο και σε επίπεδο Τμημάτων</a:t>
          </a:r>
          <a:endParaRPr lang="en-US" sz="3000" kern="1200" dirty="0"/>
        </a:p>
      </dsp:txBody>
      <dsp:txXfrm>
        <a:off x="130221" y="176336"/>
        <a:ext cx="6103782" cy="2407158"/>
      </dsp:txXfrm>
    </dsp:sp>
    <dsp:sp modelId="{7374779E-C58E-4165-9B27-984CF7E78D6C}">
      <dsp:nvSpPr>
        <dsp:cNvPr id="0" name=""/>
        <dsp:cNvSpPr/>
      </dsp:nvSpPr>
      <dsp:spPr>
        <a:xfrm>
          <a:off x="0" y="2800116"/>
          <a:ext cx="6364224" cy="2667600"/>
        </a:xfrm>
        <a:prstGeom prst="roundRect">
          <a:avLst/>
        </a:prstGeom>
        <a:solidFill>
          <a:schemeClr val="accent2">
            <a:hueOff val="-1514791"/>
            <a:satOff val="-10147"/>
            <a:lumOff val="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l-GR" sz="3000" kern="1200"/>
            <a:t>Συμμετοχή υπό την καθοδήγηση της ΕΘΑΑΕ στην ευρωπαϊκή δράση ιχνηλάτησης των αποφοίτων “</a:t>
          </a:r>
          <a:r>
            <a:rPr lang="en-US" sz="3000" kern="1200"/>
            <a:t>EUROGRADUATE</a:t>
          </a:r>
          <a:r>
            <a:rPr lang="el-GR" sz="3000" kern="1200"/>
            <a:t> 2022”</a:t>
          </a:r>
          <a:endParaRPr lang="en-US" sz="3000" kern="1200"/>
        </a:p>
      </dsp:txBody>
      <dsp:txXfrm>
        <a:off x="130221" y="2930337"/>
        <a:ext cx="6103782" cy="2407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FB41B-80BD-4334-B122-60E81E6D3578}">
      <dsp:nvSpPr>
        <dsp:cNvPr id="0" name=""/>
        <dsp:cNvSpPr/>
      </dsp:nvSpPr>
      <dsp:spPr>
        <a:xfrm>
          <a:off x="287912" y="535"/>
          <a:ext cx="2756380" cy="165382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Στη βελτίωση της εμπειρίας σπουδών από τους φοιτητές, αναγνωρίζοντας παράλληλα τρόπους διδασκαλίας και μάθησης που είναι περισσότερο αποτελεσματικοί</a:t>
          </a:r>
          <a:endParaRPr lang="en-US" sz="1500" kern="1200"/>
        </a:p>
      </dsp:txBody>
      <dsp:txXfrm>
        <a:off x="287912" y="535"/>
        <a:ext cx="2756380" cy="1653828"/>
      </dsp:txXfrm>
    </dsp:sp>
    <dsp:sp modelId="{3DAA0C90-8997-4A1F-A1F0-23116CD624EB}">
      <dsp:nvSpPr>
        <dsp:cNvPr id="0" name=""/>
        <dsp:cNvSpPr/>
      </dsp:nvSpPr>
      <dsp:spPr>
        <a:xfrm>
          <a:off x="3319931" y="535"/>
          <a:ext cx="2756380" cy="165382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Στον εντοπισμό και επίλυση προβλημάτων ανισότητας στην εκπαίδευση</a:t>
          </a:r>
          <a:endParaRPr lang="en-US" sz="1500" kern="1200"/>
        </a:p>
      </dsp:txBody>
      <dsp:txXfrm>
        <a:off x="3319931" y="535"/>
        <a:ext cx="2756380" cy="1653828"/>
      </dsp:txXfrm>
    </dsp:sp>
    <dsp:sp modelId="{F313B6D0-2BA8-45DF-B433-01A5FB4E6984}">
      <dsp:nvSpPr>
        <dsp:cNvPr id="0" name=""/>
        <dsp:cNvSpPr/>
      </dsp:nvSpPr>
      <dsp:spPr>
        <a:xfrm>
          <a:off x="287912" y="1930001"/>
          <a:ext cx="2756380" cy="165382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Στη βελτίωση της απασχολησιμότητας των αποφοίτων και της καλύτερης αντιστοίχισης μεταξύ των δεξιοτήτων τους και αυτών που ζητώνται από τους εργοδότες</a:t>
          </a:r>
          <a:endParaRPr lang="en-US" sz="1500" kern="1200"/>
        </a:p>
      </dsp:txBody>
      <dsp:txXfrm>
        <a:off x="287912" y="1930001"/>
        <a:ext cx="2756380" cy="1653828"/>
      </dsp:txXfrm>
    </dsp:sp>
    <dsp:sp modelId="{C7BB84B2-AAAF-4A7C-B2BA-4C23AD42A387}">
      <dsp:nvSpPr>
        <dsp:cNvPr id="0" name=""/>
        <dsp:cNvSpPr/>
      </dsp:nvSpPr>
      <dsp:spPr>
        <a:xfrm>
          <a:off x="3319931" y="1930001"/>
          <a:ext cx="2756380" cy="165382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Στη βελτιωμένη θεώρηση θεμάτων κινητικότητας σε σχέση με τα θέματα της διαρροής επιστημονικού δυναμικού και προσέλκυσής του</a:t>
          </a:r>
          <a:endParaRPr lang="en-US" sz="1500" kern="1200"/>
        </a:p>
      </dsp:txBody>
      <dsp:txXfrm>
        <a:off x="3319931" y="1930001"/>
        <a:ext cx="2756380" cy="1653828"/>
      </dsp:txXfrm>
    </dsp:sp>
    <dsp:sp modelId="{B94AD449-CC24-447C-9F13-A3CF55E2171D}">
      <dsp:nvSpPr>
        <dsp:cNvPr id="0" name=""/>
        <dsp:cNvSpPr/>
      </dsp:nvSpPr>
      <dsp:spPr>
        <a:xfrm>
          <a:off x="1803921" y="3859468"/>
          <a:ext cx="2756380" cy="165382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Στην αναγνώριση πρακτικών που προετοιμάζουν καλύτερα τους απόφοιτους να γίνουν ενεργοί πολίτες που θα υπηρετούν την κοινωνία</a:t>
          </a:r>
          <a:endParaRPr lang="en-US" sz="1500" kern="1200"/>
        </a:p>
      </dsp:txBody>
      <dsp:txXfrm>
        <a:off x="1803921" y="3859468"/>
        <a:ext cx="2756380" cy="16538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5F14E-D993-4086-9F1F-2F139971A4CD}">
      <dsp:nvSpPr>
        <dsp:cNvPr id="0" name=""/>
        <dsp:cNvSpPr/>
      </dsp:nvSpPr>
      <dsp:spPr>
        <a:xfrm>
          <a:off x="0" y="208228"/>
          <a:ext cx="6364224" cy="165496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0" i="0" kern="1200"/>
            <a:t>Η ΕΘΑΑΕ δεν θα ζητήσει καμία λίστα με όνομα, επώνυμο και email των αποφοίτων του Ιδρύματος</a:t>
          </a:r>
          <a:endParaRPr lang="en-US" sz="2300" kern="1200"/>
        </a:p>
      </dsp:txBody>
      <dsp:txXfrm>
        <a:off x="80789" y="289017"/>
        <a:ext cx="6202646" cy="1493387"/>
      </dsp:txXfrm>
    </dsp:sp>
    <dsp:sp modelId="{AC548196-DD5A-4C48-885B-E19F3544F68B}">
      <dsp:nvSpPr>
        <dsp:cNvPr id="0" name=""/>
        <dsp:cNvSpPr/>
      </dsp:nvSpPr>
      <dsp:spPr>
        <a:xfrm>
          <a:off x="0" y="1929433"/>
          <a:ext cx="6364224" cy="1654965"/>
        </a:xfrm>
        <a:prstGeom prst="roundRect">
          <a:avLst/>
        </a:prstGeom>
        <a:solidFill>
          <a:schemeClr val="accent2">
            <a:hueOff val="-757395"/>
            <a:satOff val="-5073"/>
            <a:lumOff val="10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0" i="0" kern="1200"/>
            <a:t>θα ζητήσει από το Ίδρυμα ανώνυμα τις απαντήσεις των αποφοίτων βάσει ενός τυχαίου κωδικού και όχι προσωπικά στοιχεία (όνομα, επώνυμο και email).</a:t>
          </a:r>
          <a:endParaRPr lang="en-US" sz="2300" kern="1200"/>
        </a:p>
      </dsp:txBody>
      <dsp:txXfrm>
        <a:off x="80789" y="2010222"/>
        <a:ext cx="6202646" cy="1493387"/>
      </dsp:txXfrm>
    </dsp:sp>
    <dsp:sp modelId="{632B5106-B6EC-4D1A-9E24-60973E7C4253}">
      <dsp:nvSpPr>
        <dsp:cNvPr id="0" name=""/>
        <dsp:cNvSpPr/>
      </dsp:nvSpPr>
      <dsp:spPr>
        <a:xfrm>
          <a:off x="0" y="3650638"/>
          <a:ext cx="6364224" cy="1654965"/>
        </a:xfrm>
        <a:prstGeom prst="roundRect">
          <a:avLst/>
        </a:prstGeom>
        <a:solidFill>
          <a:schemeClr val="accent2">
            <a:hueOff val="-1514791"/>
            <a:satOff val="-10147"/>
            <a:lumOff val="21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0" i="0" kern="1200"/>
            <a:t>Οι απόφοιτοι που τελικά θα λάβουν μέρος στην έρευνα, θα πρέπει να δώσουν τη συγκατάθεση για την επεξεργασία των απαντήσεών τους, διαφορετικά δεν θα συνεχίσουν.</a:t>
          </a:r>
          <a:endParaRPr lang="en-US" sz="2300" kern="1200"/>
        </a:p>
      </dsp:txBody>
      <dsp:txXfrm>
        <a:off x="80789" y="3731427"/>
        <a:ext cx="6202646" cy="14933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EA115-614E-42FF-A79F-59C3FBF13F6D}" type="datetimeFigureOut">
              <a:rPr lang="el-GR" smtClean="0"/>
              <a:t>12/12/2022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2AE2A-22E7-46EF-9E92-B40EBEF612B6}" type="slidenum">
              <a:rPr lang="el-GR" smtClean="0"/>
              <a:t>‹#›</a:t>
            </a:fld>
            <a:endParaRPr lang="el-GR"/>
          </a:p>
        </p:txBody>
      </p:sp>
    </p:spTree>
    <p:extLst>
      <p:ext uri="{BB962C8B-B14F-4D97-AF65-F5344CB8AC3E}">
        <p14:creationId xmlns:p14="http://schemas.microsoft.com/office/powerpoint/2010/main" val="128179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12/12/2022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257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48001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7634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2600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97010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1225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12/12/2022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7797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6340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12/12/2022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2670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12/12/2022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2918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12/12/2022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9256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12/12/2022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52624576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693" r:id="rId6"/>
    <p:sldLayoutId id="2147483689" r:id="rId7"/>
    <p:sldLayoutId id="2147483690" r:id="rId8"/>
    <p:sldLayoutId id="2147483691" r:id="rId9"/>
    <p:sldLayoutId id="2147483692" r:id="rId10"/>
    <p:sldLayoutId id="2147483694"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0">
            <a:extLst>
              <a:ext uri="{FF2B5EF4-FFF2-40B4-BE49-F238E27FC236}">
                <a16:creationId xmlns:a16="http://schemas.microsoft.com/office/drawing/2014/main" id="{932495F0-C5CB-4823-AE70-EED61EBAB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A3AA1CA-8CB8-4904-8024-04DEB947CF16}"/>
              </a:ext>
            </a:extLst>
          </p:cNvPr>
          <p:cNvSpPr>
            <a:spLocks noGrp="1"/>
          </p:cNvSpPr>
          <p:nvPr>
            <p:ph type="ctrTitle"/>
          </p:nvPr>
        </p:nvSpPr>
        <p:spPr>
          <a:xfrm>
            <a:off x="294735" y="427578"/>
            <a:ext cx="6117789" cy="2679606"/>
          </a:xfrm>
        </p:spPr>
        <p:txBody>
          <a:bodyPr>
            <a:normAutofit/>
          </a:bodyPr>
          <a:lstStyle/>
          <a:p>
            <a:pPr algn="ctr"/>
            <a:r>
              <a:rPr lang="el-GR" sz="3200" i="1" dirty="0">
                <a:solidFill>
                  <a:srgbClr val="0070C0"/>
                </a:solidFill>
                <a:latin typeface="Times New Roman" panose="02020603050405020304" pitchFamily="18" charset="0"/>
                <a:cs typeface="Times New Roman" panose="02020603050405020304" pitchFamily="18" charset="0"/>
              </a:rPr>
              <a:t>Σύνδεση των Διαδικασιών Διασφάλισης Ποιότητας με τις Υπηρεσίες του Γραφείου Διασύνδεσης</a:t>
            </a:r>
            <a:br>
              <a:rPr lang="en-GB" sz="3200" i="1" dirty="0">
                <a:solidFill>
                  <a:srgbClr val="0070C0"/>
                </a:solidFill>
                <a:latin typeface="Times New Roman" panose="02020603050405020304" pitchFamily="18" charset="0"/>
                <a:cs typeface="Times New Roman" panose="02020603050405020304" pitchFamily="18" charset="0"/>
              </a:rPr>
            </a:br>
            <a:endParaRPr lang="el-GR" sz="2000" i="1" dirty="0">
              <a:solidFill>
                <a:srgbClr val="0070C0"/>
              </a:solidFill>
              <a:latin typeface="Times New Roman" panose="02020603050405020304" pitchFamily="18" charset="0"/>
              <a:cs typeface="Times New Roman" panose="02020603050405020304" pitchFamily="18" charset="0"/>
            </a:endParaRPr>
          </a:p>
        </p:txBody>
      </p:sp>
      <p:sp>
        <p:nvSpPr>
          <p:cNvPr id="3" name="Υπότιτλος 2">
            <a:extLst>
              <a:ext uri="{FF2B5EF4-FFF2-40B4-BE49-F238E27FC236}">
                <a16:creationId xmlns:a16="http://schemas.microsoft.com/office/drawing/2014/main" id="{230C3848-39E6-497E-8F23-6326104CCAA4}"/>
              </a:ext>
            </a:extLst>
          </p:cNvPr>
          <p:cNvSpPr>
            <a:spLocks noGrp="1"/>
          </p:cNvSpPr>
          <p:nvPr>
            <p:ph type="subTitle" idx="1"/>
          </p:nvPr>
        </p:nvSpPr>
        <p:spPr>
          <a:xfrm>
            <a:off x="853897" y="3429000"/>
            <a:ext cx="5242103" cy="1335024"/>
          </a:xfrm>
        </p:spPr>
        <p:txBody>
          <a:bodyPr>
            <a:normAutofit/>
          </a:bodyPr>
          <a:lstStyle/>
          <a:p>
            <a:pPr algn="ctr">
              <a:lnSpc>
                <a:spcPct val="120000"/>
              </a:lnSpc>
              <a:spcBef>
                <a:spcPts val="0"/>
              </a:spcBef>
            </a:pPr>
            <a:r>
              <a:rPr lang="el-GR" sz="2400" b="1" i="1" dirty="0">
                <a:solidFill>
                  <a:srgbClr val="0070C0"/>
                </a:solidFill>
                <a:latin typeface="Times New Roman" panose="02020603050405020304" pitchFamily="18" charset="0"/>
                <a:cs typeface="Times New Roman" panose="02020603050405020304" pitchFamily="18" charset="0"/>
              </a:rPr>
              <a:t>Κωνσταντίνος Μπουρλετίδης</a:t>
            </a:r>
          </a:p>
          <a:p>
            <a:pPr algn="ctr">
              <a:lnSpc>
                <a:spcPct val="120000"/>
              </a:lnSpc>
              <a:spcBef>
                <a:spcPts val="0"/>
              </a:spcBef>
            </a:pPr>
            <a:r>
              <a:rPr lang="el-GR" sz="2400" b="1" i="1" dirty="0">
                <a:solidFill>
                  <a:srgbClr val="0070C0"/>
                </a:solidFill>
                <a:latin typeface="Times New Roman" panose="02020603050405020304" pitchFamily="18" charset="0"/>
                <a:cs typeface="Times New Roman" panose="02020603050405020304" pitchFamily="18" charset="0"/>
              </a:rPr>
              <a:t>Γραμματέας ΜΟ.ΔΙ.Π ΕΚΠΑ</a:t>
            </a:r>
          </a:p>
          <a:p>
            <a:pPr algn="ctr">
              <a:lnSpc>
                <a:spcPct val="120000"/>
              </a:lnSpc>
              <a:spcBef>
                <a:spcPts val="0"/>
              </a:spcBef>
            </a:pPr>
            <a:endParaRPr lang="el-GR" sz="2400" b="1" i="1" dirty="0">
              <a:solidFill>
                <a:srgbClr val="0070C0"/>
              </a:solidFill>
              <a:latin typeface="Times New Roman" panose="02020603050405020304" pitchFamily="18" charset="0"/>
              <a:cs typeface="Times New Roman" panose="02020603050405020304" pitchFamily="18" charset="0"/>
            </a:endParaRPr>
          </a:p>
          <a:p>
            <a:pPr algn="ctr"/>
            <a:endParaRPr lang="el-GR" sz="2400" i="1" dirty="0"/>
          </a:p>
        </p:txBody>
      </p:sp>
      <p:sp>
        <p:nvSpPr>
          <p:cNvPr id="28" name="Rectangle 22">
            <a:extLst>
              <a:ext uri="{FF2B5EF4-FFF2-40B4-BE49-F238E27FC236}">
                <a16:creationId xmlns:a16="http://schemas.microsoft.com/office/drawing/2014/main" id="{CB8B9C25-D80D-48EC-B83A-231219A80C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82975"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4">
            <a:extLst>
              <a:ext uri="{FF2B5EF4-FFF2-40B4-BE49-F238E27FC236}">
                <a16:creationId xmlns:a16="http://schemas.microsoft.com/office/drawing/2014/main" id="{601CC70B-8875-45A1-8AFD-7D546E3C0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3897" y="4177748"/>
            <a:ext cx="4824407"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Εικόνα που περιέχει στατικός, όργανο γραφής, μολύβι, πένα&#10;&#10;Περιγραφή που δημιουργήθηκε αυτόματα">
            <a:extLst>
              <a:ext uri="{FF2B5EF4-FFF2-40B4-BE49-F238E27FC236}">
                <a16:creationId xmlns:a16="http://schemas.microsoft.com/office/drawing/2014/main" id="{343C0BEA-579E-4086-8FDB-5F3523ADBEDB}"/>
              </a:ext>
            </a:extLst>
          </p:cNvPr>
          <p:cNvPicPr>
            <a:picLocks noChangeAspect="1"/>
          </p:cNvPicPr>
          <p:nvPr/>
        </p:nvPicPr>
        <p:blipFill rotWithShape="1">
          <a:blip r:embed="rId2"/>
          <a:srcRect t="2810" b="17403"/>
          <a:stretch/>
        </p:blipFill>
        <p:spPr>
          <a:xfrm>
            <a:off x="6260956" y="3563834"/>
            <a:ext cx="5441001" cy="3060553"/>
          </a:xfrm>
          <a:prstGeom prst="rect">
            <a:avLst/>
          </a:prstGeom>
        </p:spPr>
      </p:pic>
      <p:pic>
        <p:nvPicPr>
          <p:cNvPr id="6" name="Εικόνα 5">
            <a:extLst>
              <a:ext uri="{FF2B5EF4-FFF2-40B4-BE49-F238E27FC236}">
                <a16:creationId xmlns:a16="http://schemas.microsoft.com/office/drawing/2014/main" id="{5BA29015-E0EB-B0A1-F264-041C7BC217F5}"/>
              </a:ext>
            </a:extLst>
          </p:cNvPr>
          <p:cNvPicPr>
            <a:picLocks noChangeAspect="1"/>
          </p:cNvPicPr>
          <p:nvPr/>
        </p:nvPicPr>
        <p:blipFill>
          <a:blip r:embed="rId3"/>
          <a:stretch>
            <a:fillRect/>
          </a:stretch>
        </p:blipFill>
        <p:spPr>
          <a:xfrm>
            <a:off x="490043" y="5657575"/>
            <a:ext cx="6334125" cy="952500"/>
          </a:xfrm>
          <a:prstGeom prst="rect">
            <a:avLst/>
          </a:prstGeom>
        </p:spPr>
      </p:pic>
      <p:pic>
        <p:nvPicPr>
          <p:cNvPr id="7" name="Εικόνα 6">
            <a:extLst>
              <a:ext uri="{FF2B5EF4-FFF2-40B4-BE49-F238E27FC236}">
                <a16:creationId xmlns:a16="http://schemas.microsoft.com/office/drawing/2014/main" id="{2A94CC82-5256-3D19-7A12-253929A15517}"/>
              </a:ext>
            </a:extLst>
          </p:cNvPr>
          <p:cNvPicPr>
            <a:picLocks noChangeAspect="1"/>
          </p:cNvPicPr>
          <p:nvPr/>
        </p:nvPicPr>
        <p:blipFill rotWithShape="1">
          <a:blip r:embed="rId4"/>
          <a:srcRect l="7917" t="15569" r="43973" b="25348"/>
          <a:stretch/>
        </p:blipFill>
        <p:spPr bwMode="auto">
          <a:xfrm>
            <a:off x="7438567" y="427578"/>
            <a:ext cx="4263390" cy="29451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44714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742CBD-BDD9-CE16-7FF1-0E6136056BA4}"/>
              </a:ext>
            </a:extLst>
          </p:cNvPr>
          <p:cNvSpPr>
            <a:spLocks noGrp="1"/>
          </p:cNvSpPr>
          <p:nvPr>
            <p:ph type="title"/>
          </p:nvPr>
        </p:nvSpPr>
        <p:spPr/>
        <p:txBody>
          <a:bodyPr/>
          <a:lstStyle/>
          <a:p>
            <a:r>
              <a:rPr lang="el-GR" dirty="0"/>
              <a:t>Δείκτες ΟΠΕΣΠ ΕΘΑΑΕ</a:t>
            </a:r>
            <a:r>
              <a:rPr lang="en-GB" dirty="0"/>
              <a:t> (2)</a:t>
            </a:r>
            <a:endParaRPr lang="el-GR" dirty="0"/>
          </a:p>
        </p:txBody>
      </p:sp>
      <p:graphicFrame>
        <p:nvGraphicFramePr>
          <p:cNvPr id="4" name="Θέση περιεχομένου 3">
            <a:extLst>
              <a:ext uri="{FF2B5EF4-FFF2-40B4-BE49-F238E27FC236}">
                <a16:creationId xmlns:a16="http://schemas.microsoft.com/office/drawing/2014/main" id="{1F2C2FA0-9BDF-6600-F085-7113278D02F3}"/>
              </a:ext>
            </a:extLst>
          </p:cNvPr>
          <p:cNvGraphicFramePr>
            <a:graphicFrameLocks noGrp="1"/>
          </p:cNvGraphicFramePr>
          <p:nvPr>
            <p:ph idx="1"/>
            <p:extLst>
              <p:ext uri="{D42A27DB-BD31-4B8C-83A1-F6EECF244321}">
                <p14:modId xmlns:p14="http://schemas.microsoft.com/office/powerpoint/2010/main" val="1225477487"/>
              </p:ext>
            </p:extLst>
          </p:nvPr>
        </p:nvGraphicFramePr>
        <p:xfrm>
          <a:off x="653144" y="2264228"/>
          <a:ext cx="10940142" cy="3690257"/>
        </p:xfrm>
        <a:graphic>
          <a:graphicData uri="http://schemas.openxmlformats.org/drawingml/2006/table">
            <a:tbl>
              <a:tblPr firstRow="1" firstCol="1" bandRow="1">
                <a:tableStyleId>{5C22544A-7EE6-4342-B048-85BDC9FD1C3A}</a:tableStyleId>
              </a:tblPr>
              <a:tblGrid>
                <a:gridCol w="1247690">
                  <a:extLst>
                    <a:ext uri="{9D8B030D-6E8A-4147-A177-3AD203B41FA5}">
                      <a16:colId xmlns:a16="http://schemas.microsoft.com/office/drawing/2014/main" val="1310972232"/>
                    </a:ext>
                  </a:extLst>
                </a:gridCol>
                <a:gridCol w="1631544">
                  <a:extLst>
                    <a:ext uri="{9D8B030D-6E8A-4147-A177-3AD203B41FA5}">
                      <a16:colId xmlns:a16="http://schemas.microsoft.com/office/drawing/2014/main" val="2143682441"/>
                    </a:ext>
                  </a:extLst>
                </a:gridCol>
                <a:gridCol w="672250">
                  <a:extLst>
                    <a:ext uri="{9D8B030D-6E8A-4147-A177-3AD203B41FA5}">
                      <a16:colId xmlns:a16="http://schemas.microsoft.com/office/drawing/2014/main" val="1392574547"/>
                    </a:ext>
                  </a:extLst>
                </a:gridCol>
                <a:gridCol w="1726999">
                  <a:extLst>
                    <a:ext uri="{9D8B030D-6E8A-4147-A177-3AD203B41FA5}">
                      <a16:colId xmlns:a16="http://schemas.microsoft.com/office/drawing/2014/main" val="2519334446"/>
                    </a:ext>
                  </a:extLst>
                </a:gridCol>
                <a:gridCol w="4413969">
                  <a:extLst>
                    <a:ext uri="{9D8B030D-6E8A-4147-A177-3AD203B41FA5}">
                      <a16:colId xmlns:a16="http://schemas.microsoft.com/office/drawing/2014/main" val="2837564526"/>
                    </a:ext>
                  </a:extLst>
                </a:gridCol>
                <a:gridCol w="1247690">
                  <a:extLst>
                    <a:ext uri="{9D8B030D-6E8A-4147-A177-3AD203B41FA5}">
                      <a16:colId xmlns:a16="http://schemas.microsoft.com/office/drawing/2014/main" val="524634381"/>
                    </a:ext>
                  </a:extLst>
                </a:gridCol>
              </a:tblGrid>
              <a:tr h="3690257">
                <a:tc>
                  <a:txBody>
                    <a:bodyPr/>
                    <a:lstStyle/>
                    <a:p>
                      <a:pPr algn="ctr">
                        <a:lnSpc>
                          <a:spcPct val="107000"/>
                        </a:lnSpc>
                        <a:spcAft>
                          <a:spcPts val="800"/>
                        </a:spcAft>
                      </a:pPr>
                      <a:r>
                        <a:rPr lang="el-GR" sz="1800" dirty="0">
                          <a:effectLst/>
                        </a:rPr>
                        <a:t>ΕΣΩΤΕΡΙΚΟ ΣΥΣΤΗΜΑ ΔΙΑΣΦΑΛΙΣΗΣ ΠΟΙΟΤΗΤΑΣ (ΕΣΔΠ)</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800" dirty="0">
                          <a:effectLst/>
                        </a:rPr>
                        <a:t>Παρακολούθηση αποφοίτων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800">
                          <a:effectLst/>
                        </a:rPr>
                        <a:t>M1.156</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800" dirty="0">
                          <a:effectLst/>
                        </a:rPr>
                        <a:t>Παρακολούθηση πορείας αποφοίτων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800" dirty="0">
                          <a:effectLst/>
                        </a:rPr>
                        <a:t>Επιλέξτε εάν υπάρχει θεσπισμένη διαδικασία και αρμοδιότητες για την παρακολούθηση της επαγγελματικής πορείας των αποφοίτων του Ιδρύματος κατά τη λήξη του ακαδημαϊκού έτους αναφοράς (31/8).</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800" dirty="0">
                          <a:effectLst/>
                        </a:rPr>
                        <a:t>ΝΑΙ/ΟΧΙ (επιλογή)</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8005637"/>
                  </a:ext>
                </a:extLst>
              </a:tr>
            </a:tbl>
          </a:graphicData>
        </a:graphic>
      </p:graphicFrame>
    </p:spTree>
    <p:extLst>
      <p:ext uri="{BB962C8B-B14F-4D97-AF65-F5344CB8AC3E}">
        <p14:creationId xmlns:p14="http://schemas.microsoft.com/office/powerpoint/2010/main" val="2472795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A4BA30-F2EC-90F3-EEC3-EF616728B7E0}"/>
              </a:ext>
            </a:extLst>
          </p:cNvPr>
          <p:cNvSpPr>
            <a:spLocks noGrp="1"/>
          </p:cNvSpPr>
          <p:nvPr>
            <p:ph type="title"/>
          </p:nvPr>
        </p:nvSpPr>
        <p:spPr/>
        <p:txBody>
          <a:bodyPr/>
          <a:lstStyle/>
          <a:p>
            <a:r>
              <a:rPr lang="el-GR" dirty="0"/>
              <a:t>Δείκτες ΟΠΕΣΠ ΕΘΑΑΕ</a:t>
            </a:r>
            <a:r>
              <a:rPr lang="en-GB" dirty="0"/>
              <a:t> (3)</a:t>
            </a:r>
            <a:endParaRPr lang="el-GR" dirty="0"/>
          </a:p>
        </p:txBody>
      </p:sp>
      <p:graphicFrame>
        <p:nvGraphicFramePr>
          <p:cNvPr id="4" name="Θέση περιεχομένου 3">
            <a:extLst>
              <a:ext uri="{FF2B5EF4-FFF2-40B4-BE49-F238E27FC236}">
                <a16:creationId xmlns:a16="http://schemas.microsoft.com/office/drawing/2014/main" id="{E10B2346-458A-E75B-0D45-576667DC06B3}"/>
              </a:ext>
            </a:extLst>
          </p:cNvPr>
          <p:cNvGraphicFramePr>
            <a:graphicFrameLocks noGrp="1"/>
          </p:cNvGraphicFramePr>
          <p:nvPr>
            <p:ph idx="1"/>
            <p:extLst>
              <p:ext uri="{D42A27DB-BD31-4B8C-83A1-F6EECF244321}">
                <p14:modId xmlns:p14="http://schemas.microsoft.com/office/powerpoint/2010/main" val="673322042"/>
              </p:ext>
            </p:extLst>
          </p:nvPr>
        </p:nvGraphicFramePr>
        <p:xfrm>
          <a:off x="457200" y="2095130"/>
          <a:ext cx="11353801" cy="4214228"/>
        </p:xfrm>
        <a:graphic>
          <a:graphicData uri="http://schemas.openxmlformats.org/drawingml/2006/table">
            <a:tbl>
              <a:tblPr firstRow="1" firstCol="1" bandRow="1">
                <a:tableStyleId>{5C22544A-7EE6-4342-B048-85BDC9FD1C3A}</a:tableStyleId>
              </a:tblPr>
              <a:tblGrid>
                <a:gridCol w="1294867">
                  <a:extLst>
                    <a:ext uri="{9D8B030D-6E8A-4147-A177-3AD203B41FA5}">
                      <a16:colId xmlns:a16="http://schemas.microsoft.com/office/drawing/2014/main" val="1857229027"/>
                    </a:ext>
                  </a:extLst>
                </a:gridCol>
                <a:gridCol w="1693234">
                  <a:extLst>
                    <a:ext uri="{9D8B030D-6E8A-4147-A177-3AD203B41FA5}">
                      <a16:colId xmlns:a16="http://schemas.microsoft.com/office/drawing/2014/main" val="1481871515"/>
                    </a:ext>
                  </a:extLst>
                </a:gridCol>
                <a:gridCol w="697669">
                  <a:extLst>
                    <a:ext uri="{9D8B030D-6E8A-4147-A177-3AD203B41FA5}">
                      <a16:colId xmlns:a16="http://schemas.microsoft.com/office/drawing/2014/main" val="2331715455"/>
                    </a:ext>
                  </a:extLst>
                </a:gridCol>
                <a:gridCol w="1792299">
                  <a:extLst>
                    <a:ext uri="{9D8B030D-6E8A-4147-A177-3AD203B41FA5}">
                      <a16:colId xmlns:a16="http://schemas.microsoft.com/office/drawing/2014/main" val="3545838041"/>
                    </a:ext>
                  </a:extLst>
                </a:gridCol>
                <a:gridCol w="4580865">
                  <a:extLst>
                    <a:ext uri="{9D8B030D-6E8A-4147-A177-3AD203B41FA5}">
                      <a16:colId xmlns:a16="http://schemas.microsoft.com/office/drawing/2014/main" val="3091979048"/>
                    </a:ext>
                  </a:extLst>
                </a:gridCol>
                <a:gridCol w="1294867">
                  <a:extLst>
                    <a:ext uri="{9D8B030D-6E8A-4147-A177-3AD203B41FA5}">
                      <a16:colId xmlns:a16="http://schemas.microsoft.com/office/drawing/2014/main" val="596650835"/>
                    </a:ext>
                  </a:extLst>
                </a:gridCol>
              </a:tblGrid>
              <a:tr h="2107114">
                <a:tc>
                  <a:txBody>
                    <a:bodyPr/>
                    <a:lstStyle/>
                    <a:p>
                      <a:pPr algn="ctr">
                        <a:lnSpc>
                          <a:spcPct val="107000"/>
                        </a:lnSpc>
                        <a:spcAft>
                          <a:spcPts val="800"/>
                        </a:spcAft>
                      </a:pPr>
                      <a:r>
                        <a:rPr lang="el-GR" sz="1400" dirty="0">
                          <a:effectLst/>
                        </a:rPr>
                        <a:t>ΕΣΩΤΕΡΙΚΟ ΣΥΣΤΗΜΑ ΔΙΑΣΦΑΛΙΣΗΣ ΠΟΙΟΤΗΤΑΣ (ΕΣΔΠ)</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dirty="0">
                          <a:effectLst/>
                        </a:rPr>
                        <a:t>Παρακολούθηση αποφοίτων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M1.158</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dirty="0">
                          <a:effectLst/>
                        </a:rPr>
                        <a:t>Μητρώο αποφοίτων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dirty="0">
                          <a:effectLst/>
                        </a:rPr>
                        <a:t>Επιλέξτε εάν υπάρχει μητρώο αποφοίτων του Ιδρύματος με τα απαραίτητα στοιχεία επικοινωνίας και καταγραφής κατά τη λήξη του ακαδημαϊκού έτους αναφοράς (31/8).</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ΝΑΙ/ΟΧΙ (επιλογή)</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5519245"/>
                  </a:ext>
                </a:extLst>
              </a:tr>
              <a:tr h="2107114">
                <a:tc>
                  <a:txBody>
                    <a:bodyPr/>
                    <a:lstStyle/>
                    <a:p>
                      <a:pPr algn="ctr">
                        <a:lnSpc>
                          <a:spcPct val="107000"/>
                        </a:lnSpc>
                        <a:spcAft>
                          <a:spcPts val="800"/>
                        </a:spcAft>
                      </a:pPr>
                      <a:r>
                        <a:rPr lang="el-GR" sz="1400">
                          <a:effectLst/>
                        </a:rPr>
                        <a:t>ΕΣΩΤΕΡΙΚΟ ΣΥΣΤΗΜΑ ΔΙΑΣΦΑΛΙΣΗΣ ΠΟΙΟΤΗΤΑΣ (ΕΣΔΠ)</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Παρακολούθηση αποφοίτων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M1.159</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a:effectLst/>
                        </a:rPr>
                        <a:t>Έρευνα απορρόφησης αποφοίτων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dirty="0">
                          <a:effectLst/>
                        </a:rPr>
                        <a:t>Επιλέξτε εάν διενεργείται σε ετήσια  βάση  έρευνα επαγγελματικής ένταξης των  αποφοίτων του Ιδρύματος κατά τη λήξη του ακαδημαϊκού έτους αναφοράς (31/8).</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dirty="0">
                          <a:effectLst/>
                        </a:rPr>
                        <a:t>ΝΑΙ/ΟΧΙ (επιλογή)</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3102512"/>
                  </a:ext>
                </a:extLst>
              </a:tr>
            </a:tbl>
          </a:graphicData>
        </a:graphic>
      </p:graphicFrame>
    </p:spTree>
    <p:extLst>
      <p:ext uri="{BB962C8B-B14F-4D97-AF65-F5344CB8AC3E}">
        <p14:creationId xmlns:p14="http://schemas.microsoft.com/office/powerpoint/2010/main" val="391280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DE49DA-F2CB-62FB-1D34-7F302A6568C8}"/>
              </a:ext>
            </a:extLst>
          </p:cNvPr>
          <p:cNvSpPr>
            <a:spLocks noGrp="1"/>
          </p:cNvSpPr>
          <p:nvPr>
            <p:ph type="title"/>
          </p:nvPr>
        </p:nvSpPr>
        <p:spPr/>
        <p:txBody>
          <a:bodyPr/>
          <a:lstStyle/>
          <a:p>
            <a:r>
              <a:rPr lang="el-GR" dirty="0"/>
              <a:t>Δείκτες ΟΠΕΣΠ ΕΘΑΑΕ</a:t>
            </a:r>
            <a:r>
              <a:rPr lang="en-GB" dirty="0"/>
              <a:t> (4)</a:t>
            </a:r>
            <a:endParaRPr lang="el-GR" dirty="0"/>
          </a:p>
        </p:txBody>
      </p:sp>
      <p:graphicFrame>
        <p:nvGraphicFramePr>
          <p:cNvPr id="4" name="Θέση περιεχομένου 3">
            <a:extLst>
              <a:ext uri="{FF2B5EF4-FFF2-40B4-BE49-F238E27FC236}">
                <a16:creationId xmlns:a16="http://schemas.microsoft.com/office/drawing/2014/main" id="{95413F99-1148-D974-198B-C5E80A404CF3}"/>
              </a:ext>
            </a:extLst>
          </p:cNvPr>
          <p:cNvGraphicFramePr>
            <a:graphicFrameLocks noGrp="1"/>
          </p:cNvGraphicFramePr>
          <p:nvPr>
            <p:ph idx="1"/>
            <p:extLst>
              <p:ext uri="{D42A27DB-BD31-4B8C-83A1-F6EECF244321}">
                <p14:modId xmlns:p14="http://schemas.microsoft.com/office/powerpoint/2010/main" val="1891940239"/>
              </p:ext>
            </p:extLst>
          </p:nvPr>
        </p:nvGraphicFramePr>
        <p:xfrm>
          <a:off x="729344" y="1970313"/>
          <a:ext cx="11179627" cy="4523232"/>
        </p:xfrm>
        <a:graphic>
          <a:graphicData uri="http://schemas.openxmlformats.org/drawingml/2006/table">
            <a:tbl>
              <a:tblPr firstRow="1" firstCol="1" bandRow="1">
                <a:tableStyleId>{5C22544A-7EE6-4342-B048-85BDC9FD1C3A}</a:tableStyleId>
              </a:tblPr>
              <a:tblGrid>
                <a:gridCol w="1275003">
                  <a:extLst>
                    <a:ext uri="{9D8B030D-6E8A-4147-A177-3AD203B41FA5}">
                      <a16:colId xmlns:a16="http://schemas.microsoft.com/office/drawing/2014/main" val="2446000997"/>
                    </a:ext>
                  </a:extLst>
                </a:gridCol>
                <a:gridCol w="1667259">
                  <a:extLst>
                    <a:ext uri="{9D8B030D-6E8A-4147-A177-3AD203B41FA5}">
                      <a16:colId xmlns:a16="http://schemas.microsoft.com/office/drawing/2014/main" val="2939003018"/>
                    </a:ext>
                  </a:extLst>
                </a:gridCol>
                <a:gridCol w="686966">
                  <a:extLst>
                    <a:ext uri="{9D8B030D-6E8A-4147-A177-3AD203B41FA5}">
                      <a16:colId xmlns:a16="http://schemas.microsoft.com/office/drawing/2014/main" val="1910973754"/>
                    </a:ext>
                  </a:extLst>
                </a:gridCol>
                <a:gridCol w="1764804">
                  <a:extLst>
                    <a:ext uri="{9D8B030D-6E8A-4147-A177-3AD203B41FA5}">
                      <a16:colId xmlns:a16="http://schemas.microsoft.com/office/drawing/2014/main" val="863552423"/>
                    </a:ext>
                  </a:extLst>
                </a:gridCol>
                <a:gridCol w="4510592">
                  <a:extLst>
                    <a:ext uri="{9D8B030D-6E8A-4147-A177-3AD203B41FA5}">
                      <a16:colId xmlns:a16="http://schemas.microsoft.com/office/drawing/2014/main" val="3249578009"/>
                    </a:ext>
                  </a:extLst>
                </a:gridCol>
                <a:gridCol w="1275003">
                  <a:extLst>
                    <a:ext uri="{9D8B030D-6E8A-4147-A177-3AD203B41FA5}">
                      <a16:colId xmlns:a16="http://schemas.microsoft.com/office/drawing/2014/main" val="3103917285"/>
                    </a:ext>
                  </a:extLst>
                </a:gridCol>
              </a:tblGrid>
              <a:tr h="1025979">
                <a:tc>
                  <a:txBody>
                    <a:bodyPr/>
                    <a:lstStyle/>
                    <a:p>
                      <a:pPr algn="ctr">
                        <a:lnSpc>
                          <a:spcPct val="107000"/>
                        </a:lnSpc>
                        <a:spcAft>
                          <a:spcPts val="800"/>
                        </a:spcAft>
                      </a:pPr>
                      <a:r>
                        <a:rPr lang="el-GR" sz="1400" dirty="0">
                          <a:effectLst/>
                        </a:rPr>
                        <a:t>ΕΣΩΤΕΡΙΚΟ ΣΥΣΤΗΜΑ ΔΙΑΣΦΑΛΙΣΗΣ ΠΟΙΟΤΗΤΑΣ (ΕΣΔΠ)</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dirty="0">
                          <a:effectLst/>
                        </a:rPr>
                        <a:t>Παρακολούθηση αποφοίτων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M1.160</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a:effectLst/>
                        </a:rPr>
                        <a:t>Δείγμα έρευνας απορρόφησης αποφοίτων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a:effectLst/>
                        </a:rPr>
                        <a:t>Ο αριθμός των ατόμων στα οποία απευθύνεται η έρευνα επαγγελματικής ένταξης των αποφοίτων του Ιδρύματος κατά τη λήξη του ακαδημαϊκού έτους αναφοράς (31/8).</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Ακέραιος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4625889"/>
                  </a:ext>
                </a:extLst>
              </a:tr>
              <a:tr h="1025979">
                <a:tc>
                  <a:txBody>
                    <a:bodyPr/>
                    <a:lstStyle/>
                    <a:p>
                      <a:pPr algn="ctr">
                        <a:lnSpc>
                          <a:spcPct val="107000"/>
                        </a:lnSpc>
                        <a:spcAft>
                          <a:spcPts val="800"/>
                        </a:spcAft>
                      </a:pPr>
                      <a:r>
                        <a:rPr lang="el-GR" sz="1400">
                          <a:effectLst/>
                        </a:rPr>
                        <a:t>ΕΣΩΤΕΡΙΚΟ ΣΥΣΤΗΜΑ ΔΙΑΣΦΑΛΙΣΗΣ ΠΟΙΟΤΗΤΑΣ (ΕΣΔΠ)</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Παρακολούθηση αποφοίτων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dirty="0">
                          <a:effectLst/>
                        </a:rPr>
                        <a:t>M1.161</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dirty="0">
                          <a:effectLst/>
                        </a:rPr>
                        <a:t>Ποσοστό ανταπόκρισης (κοινού)</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a:effectLst/>
                        </a:rPr>
                        <a:t>Το ποσοστό ανταπόκρισης του κοινού στην έρευνα επαγγελματικής ένταξης των αποφοίτων του Ιδρύματος κατά τη λήξη του ακαδημαϊκού έτους αναφοράς (31/8).</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Δεκαδικός (0,00 - 100,00)</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31186976"/>
                  </a:ext>
                </a:extLst>
              </a:tr>
              <a:tr h="1025979">
                <a:tc>
                  <a:txBody>
                    <a:bodyPr/>
                    <a:lstStyle/>
                    <a:p>
                      <a:pPr algn="ctr">
                        <a:lnSpc>
                          <a:spcPct val="107000"/>
                        </a:lnSpc>
                        <a:spcAft>
                          <a:spcPts val="800"/>
                        </a:spcAft>
                      </a:pPr>
                      <a:r>
                        <a:rPr lang="el-GR" sz="1400">
                          <a:effectLst/>
                        </a:rPr>
                        <a:t>ΕΣΩΤΕΡΙΚΟ ΣΥΣΤΗΜΑ ΔΙΑΣΦΑΛΙΣΗΣ ΠΟΙΟΤΗΤΑΣ (ΕΣΔΠ)</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Παρακολούθηση αποφοίτων - μέθοδοι</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M1.162</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a:effectLst/>
                        </a:rPr>
                        <a:t>Χρήση Πληροφοριακού Συστήματος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dirty="0">
                          <a:effectLst/>
                        </a:rPr>
                        <a:t>Επιλέξτε εάν η παρακολούθηση των αποφοίτων γίνεται με τη χρήση Πληροφοριακών Συστημάτων του Ιδρύματος κατά τη λήξη του ακαδημαϊκού έτους αναφοράς (31/8).</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ΝΑΙ/ΟΧΙ (επιλογή)</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74380900"/>
                  </a:ext>
                </a:extLst>
              </a:tr>
              <a:tr h="1025979">
                <a:tc>
                  <a:txBody>
                    <a:bodyPr/>
                    <a:lstStyle/>
                    <a:p>
                      <a:pPr algn="ctr">
                        <a:lnSpc>
                          <a:spcPct val="107000"/>
                        </a:lnSpc>
                        <a:spcAft>
                          <a:spcPts val="800"/>
                        </a:spcAft>
                      </a:pPr>
                      <a:r>
                        <a:rPr lang="el-GR" sz="1400">
                          <a:effectLst/>
                        </a:rPr>
                        <a:t>ΕΣΩΤΕΡΙΚΟ ΣΥΣΤΗΜΑ ΔΙΑΣΦΑΛΙΣΗΣ ΠΟΙΟΤΗΤΑΣ (ΕΣΔΠ)</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Παρακολούθηση αποφοίτων - μέθοδοι</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400">
                          <a:effectLst/>
                        </a:rPr>
                        <a:t>M1.255</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a:effectLst/>
                        </a:rPr>
                        <a:t>Λειτουργία συλλόγου αποφοίτων</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dirty="0">
                          <a:effectLst/>
                        </a:rPr>
                        <a:t>Επιλέξτε εάν υπάρχει οργανωμένος σύλλογος αποφοίτων του Ιδρύματος με συγκεκριμένη δραστηριότητας κατά τη λήξη του ακαδημαϊκού έτους αναφοράς (31/8).</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dirty="0">
                          <a:effectLst/>
                        </a:rPr>
                        <a:t>ΝΑΙ/ΟΧΙ (επιλογή)</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6599285"/>
                  </a:ext>
                </a:extLst>
              </a:tr>
            </a:tbl>
          </a:graphicData>
        </a:graphic>
      </p:graphicFrame>
    </p:spTree>
    <p:extLst>
      <p:ext uri="{BB962C8B-B14F-4D97-AF65-F5344CB8AC3E}">
        <p14:creationId xmlns:p14="http://schemas.microsoft.com/office/powerpoint/2010/main" val="3945303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E896F4-E491-A567-344B-77263A141AE5}"/>
              </a:ext>
            </a:extLst>
          </p:cNvPr>
          <p:cNvSpPr>
            <a:spLocks noGrp="1"/>
          </p:cNvSpPr>
          <p:nvPr>
            <p:ph type="title"/>
          </p:nvPr>
        </p:nvSpPr>
        <p:spPr/>
        <p:txBody>
          <a:bodyPr/>
          <a:lstStyle/>
          <a:p>
            <a:r>
              <a:rPr lang="el-GR" dirty="0"/>
              <a:t>Απόφοιτοι – Απορρόφηση </a:t>
            </a:r>
          </a:p>
        </p:txBody>
      </p:sp>
      <p:graphicFrame>
        <p:nvGraphicFramePr>
          <p:cNvPr id="4" name="Θέση περιεχομένου 3">
            <a:extLst>
              <a:ext uri="{FF2B5EF4-FFF2-40B4-BE49-F238E27FC236}">
                <a16:creationId xmlns:a16="http://schemas.microsoft.com/office/drawing/2014/main" id="{3E516887-4580-120F-FF35-D2142619F4F6}"/>
              </a:ext>
            </a:extLst>
          </p:cNvPr>
          <p:cNvGraphicFramePr>
            <a:graphicFrameLocks noGrp="1"/>
          </p:cNvGraphicFramePr>
          <p:nvPr>
            <p:ph idx="1"/>
            <p:extLst>
              <p:ext uri="{D42A27DB-BD31-4B8C-83A1-F6EECF244321}">
                <p14:modId xmlns:p14="http://schemas.microsoft.com/office/powerpoint/2010/main" val="1579853056"/>
              </p:ext>
            </p:extLst>
          </p:nvPr>
        </p:nvGraphicFramePr>
        <p:xfrm>
          <a:off x="740229" y="2231571"/>
          <a:ext cx="10776858" cy="4212770"/>
        </p:xfrm>
        <a:graphic>
          <a:graphicData uri="http://schemas.openxmlformats.org/drawingml/2006/table">
            <a:tbl>
              <a:tblPr firstRow="1" firstCol="1" bandRow="1">
                <a:tableStyleId>{5C22544A-7EE6-4342-B048-85BDC9FD1C3A}</a:tableStyleId>
              </a:tblPr>
              <a:tblGrid>
                <a:gridCol w="1583938">
                  <a:extLst>
                    <a:ext uri="{9D8B030D-6E8A-4147-A177-3AD203B41FA5}">
                      <a16:colId xmlns:a16="http://schemas.microsoft.com/office/drawing/2014/main" val="3150360594"/>
                    </a:ext>
                  </a:extLst>
                </a:gridCol>
                <a:gridCol w="865348">
                  <a:extLst>
                    <a:ext uri="{9D8B030D-6E8A-4147-A177-3AD203B41FA5}">
                      <a16:colId xmlns:a16="http://schemas.microsoft.com/office/drawing/2014/main" val="1789052423"/>
                    </a:ext>
                  </a:extLst>
                </a:gridCol>
                <a:gridCol w="2228486">
                  <a:extLst>
                    <a:ext uri="{9D8B030D-6E8A-4147-A177-3AD203B41FA5}">
                      <a16:colId xmlns:a16="http://schemas.microsoft.com/office/drawing/2014/main" val="645718998"/>
                    </a:ext>
                  </a:extLst>
                </a:gridCol>
                <a:gridCol w="4856924">
                  <a:extLst>
                    <a:ext uri="{9D8B030D-6E8A-4147-A177-3AD203B41FA5}">
                      <a16:colId xmlns:a16="http://schemas.microsoft.com/office/drawing/2014/main" val="2024716421"/>
                    </a:ext>
                  </a:extLst>
                </a:gridCol>
                <a:gridCol w="1242162">
                  <a:extLst>
                    <a:ext uri="{9D8B030D-6E8A-4147-A177-3AD203B41FA5}">
                      <a16:colId xmlns:a16="http://schemas.microsoft.com/office/drawing/2014/main" val="1550683007"/>
                    </a:ext>
                  </a:extLst>
                </a:gridCol>
              </a:tblGrid>
              <a:tr h="842910">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M4.115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Απασχόληση αποφοίτων σε συναφή εργασία εντός 12 μηνών (%) (Άνδρες)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απορρόφησης αποφοίτων σε σχετική με το αντικείμενο εργασία σε διάστημα 12 μηνών από την αποφοίτηση (Άνδρες)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Δεκαδικός (0,00 - 100,00)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28634677"/>
                  </a:ext>
                </a:extLst>
              </a:tr>
              <a:tr h="842465">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M4.116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Απασχόληση αποφοίτων σε συναφή εργασία εντός 12 μηνών (%) (Γυναίκες)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απορρόφησης αποφοίτων σε σχετική με το αντικείμενο εργασία σε διάστημα 12 μηνών από την αποφοίτηση (Γυναίκες)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Δεκαδικός (0,00 - 100,00)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3563410"/>
                  </a:ext>
                </a:extLst>
              </a:tr>
              <a:tr h="842465">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Απασχόληση αποφοίτων σε μη συναφή εργασία εντός 12 μηνών (%) (Άνδρες)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απορρόφησης αποφοίτων σε ΜΗ σχετική με το αντικείμενο εργασία σε διάστημα 12 μηνών από την αποφοίτηση (Άνδρες)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dirty="0">
                          <a:effectLst/>
                        </a:rPr>
                        <a:t>Δεκαδικός (0,00 - 100,00)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1970389"/>
                  </a:ext>
                </a:extLst>
              </a:tr>
              <a:tr h="842465">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Απασχόληση αποφοίτων σε μη συναφή εργασία εντός 12 μηνών (%) (Γυναίκες)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απορρόφησης αποφοίτων σε ΜΗ σχετική με το αντικείμενο εργασία σε διάστημα 12 μηνών από την αποφοίτηση (Γυναίκες)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Δεκαδικός (0,00 - 100,00)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90953406"/>
                  </a:ext>
                </a:extLst>
              </a:tr>
              <a:tr h="842465">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M4.119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Απασχόληση αποφοίτων σε συναφή εργασία εντός 24 μηνών (%) (Άνδρες)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απορρόφησης αποφοίτων σε σχετική με το αντικείμενο εργασία σε διάστημα 24 μηνών από την αποφοίτηση (Άνδρες)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dirty="0">
                          <a:effectLst/>
                        </a:rPr>
                        <a:t>Δεκαδικός (0,00 - 100,00)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16321070"/>
                  </a:ext>
                </a:extLst>
              </a:tr>
            </a:tbl>
          </a:graphicData>
        </a:graphic>
      </p:graphicFrame>
    </p:spTree>
    <p:extLst>
      <p:ext uri="{BB962C8B-B14F-4D97-AF65-F5344CB8AC3E}">
        <p14:creationId xmlns:p14="http://schemas.microsoft.com/office/powerpoint/2010/main" val="3496182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69150C-2583-B73A-297B-C7974B6AEC6F}"/>
              </a:ext>
            </a:extLst>
          </p:cNvPr>
          <p:cNvSpPr>
            <a:spLocks noGrp="1"/>
          </p:cNvSpPr>
          <p:nvPr>
            <p:ph type="title"/>
          </p:nvPr>
        </p:nvSpPr>
        <p:spPr/>
        <p:txBody>
          <a:bodyPr/>
          <a:lstStyle/>
          <a:p>
            <a:r>
              <a:rPr lang="el-GR" dirty="0"/>
              <a:t>Απόφοιτοι – Απορρόφηση </a:t>
            </a:r>
          </a:p>
        </p:txBody>
      </p:sp>
      <p:graphicFrame>
        <p:nvGraphicFramePr>
          <p:cNvPr id="4" name="Θέση περιεχομένου 3">
            <a:extLst>
              <a:ext uri="{FF2B5EF4-FFF2-40B4-BE49-F238E27FC236}">
                <a16:creationId xmlns:a16="http://schemas.microsoft.com/office/drawing/2014/main" id="{35CFE49C-DF8B-9A17-E26D-25ABCBDBEBBA}"/>
              </a:ext>
            </a:extLst>
          </p:cNvPr>
          <p:cNvGraphicFramePr>
            <a:graphicFrameLocks noGrp="1"/>
          </p:cNvGraphicFramePr>
          <p:nvPr>
            <p:ph idx="1"/>
            <p:extLst>
              <p:ext uri="{D42A27DB-BD31-4B8C-83A1-F6EECF244321}">
                <p14:modId xmlns:p14="http://schemas.microsoft.com/office/powerpoint/2010/main" val="4139574722"/>
              </p:ext>
            </p:extLst>
          </p:nvPr>
        </p:nvGraphicFramePr>
        <p:xfrm>
          <a:off x="1115568" y="1883229"/>
          <a:ext cx="9225882" cy="4637311"/>
        </p:xfrm>
        <a:graphic>
          <a:graphicData uri="http://schemas.openxmlformats.org/drawingml/2006/table">
            <a:tbl>
              <a:tblPr firstRow="1" firstCol="1" bandRow="1">
                <a:tableStyleId>{5C22544A-7EE6-4342-B048-85BDC9FD1C3A}</a:tableStyleId>
              </a:tblPr>
              <a:tblGrid>
                <a:gridCol w="1355982">
                  <a:extLst>
                    <a:ext uri="{9D8B030D-6E8A-4147-A177-3AD203B41FA5}">
                      <a16:colId xmlns:a16="http://schemas.microsoft.com/office/drawing/2014/main" val="1245050735"/>
                    </a:ext>
                  </a:extLst>
                </a:gridCol>
                <a:gridCol w="740809">
                  <a:extLst>
                    <a:ext uri="{9D8B030D-6E8A-4147-A177-3AD203B41FA5}">
                      <a16:colId xmlns:a16="http://schemas.microsoft.com/office/drawing/2014/main" val="1534555893"/>
                    </a:ext>
                  </a:extLst>
                </a:gridCol>
                <a:gridCol w="1907769">
                  <a:extLst>
                    <a:ext uri="{9D8B030D-6E8A-4147-A177-3AD203B41FA5}">
                      <a16:colId xmlns:a16="http://schemas.microsoft.com/office/drawing/2014/main" val="2401943937"/>
                    </a:ext>
                  </a:extLst>
                </a:gridCol>
                <a:gridCol w="4157929">
                  <a:extLst>
                    <a:ext uri="{9D8B030D-6E8A-4147-A177-3AD203B41FA5}">
                      <a16:colId xmlns:a16="http://schemas.microsoft.com/office/drawing/2014/main" val="1915001932"/>
                    </a:ext>
                  </a:extLst>
                </a:gridCol>
                <a:gridCol w="1063393">
                  <a:extLst>
                    <a:ext uri="{9D8B030D-6E8A-4147-A177-3AD203B41FA5}">
                      <a16:colId xmlns:a16="http://schemas.microsoft.com/office/drawing/2014/main" val="3810036661"/>
                    </a:ext>
                  </a:extLst>
                </a:gridCol>
              </a:tblGrid>
              <a:tr h="662773">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Απασχόληση αποφοίτων σε συναφή εργασία εντός 24 μηνών (%) (Γυναίκες)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απορρόφησης αποφοίτων σε σχετική με το αντικείμενο εργασία σε διάστημα 24 μηνών από την αποφοίτηση (Γυναίκες)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Δεκαδικός (0,00 - 100,00)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4548052"/>
                  </a:ext>
                </a:extLst>
              </a:tr>
              <a:tr h="662423">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M4.121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Απασχόληση αποφοίτων σε μη συναφή εργασία εντός 24 μηνών (%) (Άνδρες)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απορρόφησης αποφοίτων σε ΜΗ σχετική με το αντικείμενο εργασία σε διάστημα 24 μηνών από την αποφοίτηση (Άνδρες)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Δεκαδικός (0,00 - 100,00)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3271880"/>
                  </a:ext>
                </a:extLst>
              </a:tr>
              <a:tr h="662423">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M4.122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Απασχόληση αποφοίτων σε μη συναφή εργασία εντός 24 μηνών (%) (Γυναίκες)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απορρόφησης αποφοίτων σε ΜΗ σχετική με το αντικείμενο εργασία σε διάστημα 24 μηνών από την αποφοίτηση (Γυναίκες)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Δεκαδικός (0,00 - 100,00)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0185014"/>
                  </a:ext>
                </a:extLst>
              </a:tr>
              <a:tr h="662423">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M4.123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Ποσοστό συνέχισης σπουδών στο εσωτερικό (απόφοιτοι Άνδρες)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των αποφοίτων του τρέχοντος έτους που συνέχισαν τις σπουδές τους στο εσωτερικό (Άνδρες)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Δεκαδικός (0,00 - 100,00)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0061416"/>
                  </a:ext>
                </a:extLst>
              </a:tr>
              <a:tr h="662423">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M4.124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Ποσοστό συνέχισης σπουδών στο εσωτερικό (απόφοιτοι Γυναίκες)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των αποφοίτων του τρέχοντος έτους που συνέχισαν τις σπουδές τους στο εσωτερικό (Γυναίκες)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Δεκαδικός (0,00 - 100,00)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8934873"/>
                  </a:ext>
                </a:extLst>
              </a:tr>
              <a:tr h="662423">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M4.125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Ποσοστό συνέχισης σπουδών στο εξωτερικό (απόφοιτοι Άνδρες)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των αποφοίτων του τρέχοντος έτους που συνέχισαν τις σπουδές τους στο Εξωτερικό (Άνδρες)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Δεκαδικός (0,00 - 100,00)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89517116"/>
                  </a:ext>
                </a:extLst>
              </a:tr>
              <a:tr h="662423">
                <a:tc>
                  <a:txBody>
                    <a:bodyPr/>
                    <a:lstStyle/>
                    <a:p>
                      <a:pPr algn="ctr">
                        <a:lnSpc>
                          <a:spcPct val="107000"/>
                        </a:lnSpc>
                        <a:spcAft>
                          <a:spcPts val="800"/>
                        </a:spcAft>
                      </a:pPr>
                      <a:r>
                        <a:rPr lang="el-GR" sz="1000">
                          <a:effectLst/>
                        </a:rPr>
                        <a:t>ΑΠΟΦΟΙΤΟΙ (ΑΠΟΡΡΟΦΗΣΗ)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a:effectLst/>
                        </a:rPr>
                        <a:t>M4.126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Ποσοστό συνέχισης σπουδών στο εξωτερικό (απόφοιτοι Γυναίκες)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000">
                          <a:effectLst/>
                        </a:rPr>
                        <a:t>Το ποσοστό των αποφοίτων του τρέχοντος έτους που συνέχισαν τις σπουδές τους στο Εξωτερικό (Γυναίκες) κατά τη λήξη του ακαδημαϊκού έτους αναφοράς (31/8).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dirty="0">
                          <a:effectLst/>
                        </a:rPr>
                        <a:t>Δεκαδικός (0,00 - 100,00)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2849639"/>
                  </a:ext>
                </a:extLst>
              </a:tr>
            </a:tbl>
          </a:graphicData>
        </a:graphic>
      </p:graphicFrame>
    </p:spTree>
    <p:extLst>
      <p:ext uri="{BB962C8B-B14F-4D97-AF65-F5344CB8AC3E}">
        <p14:creationId xmlns:p14="http://schemas.microsoft.com/office/powerpoint/2010/main" val="33545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A88A7B-62C6-73DE-EEFD-7E8C05BBD66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6E68553-BBC2-6C02-EEC9-F8E2DDE019F1}"/>
              </a:ext>
            </a:extLst>
          </p:cNvPr>
          <p:cNvSpPr>
            <a:spLocks noGrp="1"/>
          </p:cNvSpPr>
          <p:nvPr>
            <p:ph idx="1"/>
          </p:nvPr>
        </p:nvSpPr>
        <p:spPr/>
        <p:txBody>
          <a:bodyPr/>
          <a:lstStyle/>
          <a:p>
            <a:pPr marL="0" indent="0">
              <a:buNone/>
            </a:pPr>
            <a:endParaRPr lang="el-GR" dirty="0"/>
          </a:p>
          <a:p>
            <a:pPr marL="0" indent="0">
              <a:buNone/>
            </a:pPr>
            <a:endParaRPr lang="el-GR" dirty="0"/>
          </a:p>
          <a:p>
            <a:pPr marL="0" indent="0">
              <a:buNone/>
            </a:pPr>
            <a:r>
              <a:rPr lang="el-GR" sz="4800" b="1" dirty="0"/>
              <a:t>		Σας ευχαριστώ πολύ </a:t>
            </a:r>
          </a:p>
        </p:txBody>
      </p:sp>
    </p:spTree>
    <p:extLst>
      <p:ext uri="{BB962C8B-B14F-4D97-AF65-F5344CB8AC3E}">
        <p14:creationId xmlns:p14="http://schemas.microsoft.com/office/powerpoint/2010/main" val="2276333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8"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5514417F-8CE9-C2D0-3146-D03A55F80B66}"/>
              </a:ext>
            </a:extLst>
          </p:cNvPr>
          <p:cNvSpPr>
            <a:spLocks noGrp="1"/>
          </p:cNvSpPr>
          <p:nvPr>
            <p:ph type="title"/>
          </p:nvPr>
        </p:nvSpPr>
        <p:spPr>
          <a:xfrm>
            <a:off x="621792" y="1161288"/>
            <a:ext cx="3602736" cy="4526280"/>
          </a:xfrm>
        </p:spPr>
        <p:txBody>
          <a:bodyPr>
            <a:normAutofit/>
          </a:bodyPr>
          <a:lstStyle/>
          <a:p>
            <a:r>
              <a:rPr lang="el-GR" sz="3100"/>
              <a:t>Δράσεις για την Απασχολησιμότητα των Αποφοίτων</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9" name="Θέση περιεχομένου 2">
            <a:extLst>
              <a:ext uri="{FF2B5EF4-FFF2-40B4-BE49-F238E27FC236}">
                <a16:creationId xmlns:a16="http://schemas.microsoft.com/office/drawing/2014/main" id="{41E2EBA9-2E95-CC59-75F3-2EDF128EA5FA}"/>
              </a:ext>
            </a:extLst>
          </p:cNvPr>
          <p:cNvGraphicFramePr>
            <a:graphicFrameLocks noGrp="1"/>
          </p:cNvGraphicFramePr>
          <p:nvPr>
            <p:ph idx="1"/>
            <p:extLst>
              <p:ext uri="{D42A27DB-BD31-4B8C-83A1-F6EECF244321}">
                <p14:modId xmlns:p14="http://schemas.microsoft.com/office/powerpoint/2010/main" val="69005411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090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ECBE4FC8-8DFD-F84B-EBEA-6B66F17EFAEB}"/>
              </a:ext>
            </a:extLst>
          </p:cNvPr>
          <p:cNvSpPr>
            <a:spLocks noGrp="1"/>
          </p:cNvSpPr>
          <p:nvPr>
            <p:ph type="title"/>
          </p:nvPr>
        </p:nvSpPr>
        <p:spPr>
          <a:xfrm>
            <a:off x="621792" y="1161288"/>
            <a:ext cx="3602736" cy="4526280"/>
          </a:xfrm>
        </p:spPr>
        <p:txBody>
          <a:bodyPr>
            <a:normAutofit/>
          </a:bodyPr>
          <a:lstStyle/>
          <a:p>
            <a:r>
              <a:rPr lang="el-GR" dirty="0" err="1"/>
              <a:t>Ιχνηλάτηση</a:t>
            </a:r>
            <a:r>
              <a:rPr lang="el-GR" dirty="0"/>
              <a:t> των Αποφοίτων </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Θέση περιεχομένου 2">
            <a:extLst>
              <a:ext uri="{FF2B5EF4-FFF2-40B4-BE49-F238E27FC236}">
                <a16:creationId xmlns:a16="http://schemas.microsoft.com/office/drawing/2014/main" id="{D80779D7-E5A0-08C3-0E12-5677A7792AD5}"/>
              </a:ext>
            </a:extLst>
          </p:cNvPr>
          <p:cNvSpPr>
            <a:spLocks noGrp="1"/>
          </p:cNvSpPr>
          <p:nvPr>
            <p:ph idx="1"/>
          </p:nvPr>
        </p:nvSpPr>
        <p:spPr>
          <a:xfrm>
            <a:off x="5434149" y="932688"/>
            <a:ext cx="5916603" cy="4992624"/>
          </a:xfrm>
        </p:spPr>
        <p:txBody>
          <a:bodyPr anchor="ctr">
            <a:normAutofit/>
          </a:bodyPr>
          <a:lstStyle/>
          <a:p>
            <a:pPr marL="0" indent="0" algn="ctr">
              <a:buNone/>
            </a:pPr>
            <a:r>
              <a:rPr lang="el-GR" sz="2000" b="1" dirty="0">
                <a:effectLst/>
                <a:latin typeface="Cambria" panose="02040503050406030204" pitchFamily="18" charset="0"/>
                <a:ea typeface="Calibri" panose="020F0502020204030204" pitchFamily="34" charset="0"/>
                <a:cs typeface="Arial" panose="020B0604020202020204" pitchFamily="34" charset="0"/>
              </a:rPr>
              <a:t>H </a:t>
            </a:r>
            <a:r>
              <a:rPr lang="el-GR" sz="2000" b="1" dirty="0" err="1">
                <a:effectLst/>
                <a:latin typeface="Cambria" panose="02040503050406030204" pitchFamily="18" charset="0"/>
                <a:ea typeface="Calibri" panose="020F0502020204030204" pitchFamily="34" charset="0"/>
                <a:cs typeface="Arial" panose="020B0604020202020204" pitchFamily="34" charset="0"/>
              </a:rPr>
              <a:t>ιχνηλάτηση</a:t>
            </a:r>
            <a:r>
              <a:rPr lang="el-GR" sz="2000" b="1" dirty="0">
                <a:effectLst/>
                <a:latin typeface="Cambria" panose="02040503050406030204" pitchFamily="18" charset="0"/>
                <a:ea typeface="Calibri" panose="020F0502020204030204" pitchFamily="34" charset="0"/>
                <a:cs typeface="Arial" panose="020B0604020202020204" pitchFamily="34" charset="0"/>
              </a:rPr>
              <a:t> των αποφοίτων θεωρείται βασική συνιστώσα για τη διασφάλιση ποιότητας στην ανώτατη εκπαίδευση (σε εθνικό ή/και ιδρυματικό επίπεδο), η οποία περιλαμβάνεται στις Κατευθυντήριες Αρχές και Οδηγίες για τη Διασφάλιση Ποιότητας στην ευρωπαϊκή ανώτατη εκπαίδευση (ESG </a:t>
            </a:r>
            <a:r>
              <a:rPr lang="el-GR" sz="2000" b="1" dirty="0" err="1">
                <a:effectLst/>
                <a:latin typeface="Cambria" panose="02040503050406030204" pitchFamily="18" charset="0"/>
                <a:ea typeface="Calibri" panose="020F0502020204030204" pitchFamily="34" charset="0"/>
                <a:cs typeface="Arial" panose="020B0604020202020204" pitchFamily="34" charset="0"/>
              </a:rPr>
              <a:t>Standards</a:t>
            </a:r>
            <a:r>
              <a:rPr lang="el-GR" sz="2000" b="1" dirty="0">
                <a:effectLst/>
                <a:latin typeface="Cambria" panose="02040503050406030204" pitchFamily="18" charset="0"/>
                <a:ea typeface="Calibri" panose="020F0502020204030204" pitchFamily="34" charset="0"/>
                <a:cs typeface="Arial" panose="020B0604020202020204" pitchFamily="34" charset="0"/>
              </a:rPr>
              <a:t>).</a:t>
            </a:r>
            <a:endParaRPr lang="el-GR" sz="2000" b="1" dirty="0"/>
          </a:p>
        </p:txBody>
      </p:sp>
    </p:spTree>
    <p:extLst>
      <p:ext uri="{BB962C8B-B14F-4D97-AF65-F5344CB8AC3E}">
        <p14:creationId xmlns:p14="http://schemas.microsoft.com/office/powerpoint/2010/main" val="33306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Freeform: Shape 21">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4" name="Freeform: Shape 23">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08BBA6C6-50DE-CCB6-4EC3-D305E4193365}"/>
              </a:ext>
            </a:extLst>
          </p:cNvPr>
          <p:cNvSpPr>
            <a:spLocks noGrp="1"/>
          </p:cNvSpPr>
          <p:nvPr>
            <p:ph type="title"/>
          </p:nvPr>
        </p:nvSpPr>
        <p:spPr>
          <a:xfrm>
            <a:off x="621792" y="1161288"/>
            <a:ext cx="3602736" cy="4526280"/>
          </a:xfrm>
        </p:spPr>
        <p:txBody>
          <a:bodyPr>
            <a:normAutofit/>
          </a:bodyPr>
          <a:lstStyle/>
          <a:p>
            <a:r>
              <a:rPr lang="el-GR" dirty="0"/>
              <a:t>Συμβολή </a:t>
            </a:r>
            <a:r>
              <a:rPr lang="el-GR" dirty="0" err="1"/>
              <a:t>Ιχνηλάτησης</a:t>
            </a:r>
            <a:r>
              <a:rPr lang="el-GR" dirty="0"/>
              <a:t> Αποφοίτων </a:t>
            </a:r>
          </a:p>
        </p:txBody>
      </p:sp>
      <p:sp>
        <p:nvSpPr>
          <p:cNvPr id="26" name="Rectangle 25">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E559C5DF-43EC-7F93-BB84-EA054982E202}"/>
              </a:ext>
            </a:extLst>
          </p:cNvPr>
          <p:cNvGraphicFramePr>
            <a:graphicFrameLocks noGrp="1"/>
          </p:cNvGraphicFramePr>
          <p:nvPr>
            <p:ph idx="1"/>
            <p:extLst>
              <p:ext uri="{D42A27DB-BD31-4B8C-83A1-F6EECF244321}">
                <p14:modId xmlns:p14="http://schemas.microsoft.com/office/powerpoint/2010/main" val="1337484434"/>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25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descr="Εικόνα που περιέχει κείμενο&#10;&#10;Περιγραφή που δημιουργήθηκε αυτόματα">
            <a:extLst>
              <a:ext uri="{FF2B5EF4-FFF2-40B4-BE49-F238E27FC236}">
                <a16:creationId xmlns:a16="http://schemas.microsoft.com/office/drawing/2014/main" id="{57D8DCD8-6C19-B1A9-3C34-A319340A09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171" y="359228"/>
            <a:ext cx="10918372" cy="6498771"/>
          </a:xfrm>
          <a:prstGeom prst="rect">
            <a:avLst/>
          </a:prstGeom>
        </p:spPr>
      </p:pic>
    </p:spTree>
    <p:extLst>
      <p:ext uri="{BB962C8B-B14F-4D97-AF65-F5344CB8AC3E}">
        <p14:creationId xmlns:p14="http://schemas.microsoft.com/office/powerpoint/2010/main" val="73241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3C9C3E-F314-E3A8-258D-9AEC4DD28A61}"/>
              </a:ext>
            </a:extLst>
          </p:cNvPr>
          <p:cNvSpPr>
            <a:spLocks noGrp="1"/>
          </p:cNvSpPr>
          <p:nvPr>
            <p:ph type="title"/>
          </p:nvPr>
        </p:nvSpPr>
        <p:spPr/>
        <p:txBody>
          <a:bodyPr>
            <a:normAutofit fontScale="90000"/>
          </a:bodyPr>
          <a:lstStyle/>
          <a:p>
            <a:r>
              <a:rPr lang="el-GR" dirty="0"/>
              <a:t>Διαδικασία Συμμετοχής στο </a:t>
            </a:r>
            <a:r>
              <a:rPr lang="en-GB" dirty="0" err="1"/>
              <a:t>Eurograduate</a:t>
            </a:r>
            <a:r>
              <a:rPr lang="el-GR" dirty="0"/>
              <a:t> 2022</a:t>
            </a:r>
            <a:r>
              <a:rPr lang="en-GB" dirty="0"/>
              <a:t> </a:t>
            </a:r>
            <a:endParaRPr lang="el-GR" dirty="0"/>
          </a:p>
        </p:txBody>
      </p:sp>
      <p:sp>
        <p:nvSpPr>
          <p:cNvPr id="3" name="Θέση περιεχομένου 2">
            <a:extLst>
              <a:ext uri="{FF2B5EF4-FFF2-40B4-BE49-F238E27FC236}">
                <a16:creationId xmlns:a16="http://schemas.microsoft.com/office/drawing/2014/main" id="{DEF5EB29-A0C0-D1B7-29BD-45458ABAC73C}"/>
              </a:ext>
            </a:extLst>
          </p:cNvPr>
          <p:cNvSpPr>
            <a:spLocks noGrp="1"/>
          </p:cNvSpPr>
          <p:nvPr>
            <p:ph idx="1"/>
          </p:nvPr>
        </p:nvSpPr>
        <p:spPr/>
        <p:txBody>
          <a:bodyPr>
            <a:normAutofit fontScale="92500"/>
          </a:bodyPr>
          <a:lstStyle/>
          <a:p>
            <a:r>
              <a:rPr lang="el-GR" dirty="0"/>
              <a:t>Η έρευνα θα πραγματοποιηθεί στο σύνολο του πληθυσμού των αποφοίτων (προπτυχιακούς και μεταπτυχιακούς) των ακαδημαϊκών ετών 2020-2021  και 2016-2017 βάσει του μητρώου των αποφοίτων του </a:t>
            </a:r>
            <a:r>
              <a:rPr lang="el-GR" dirty="0" err="1"/>
              <a:t>φοιτητολογίου</a:t>
            </a:r>
            <a:r>
              <a:rPr lang="el-GR" dirty="0"/>
              <a:t>, που τηρείται στις γραμματείες των Τμημάτων του Ιδρύματος.</a:t>
            </a:r>
          </a:p>
          <a:p>
            <a:r>
              <a:rPr lang="el-GR" dirty="0"/>
              <a:t>Το ερωτηματολόγιο είναι κλειστού τύπου, που σημαίνει ότι μόνο οι παραλήπτες των προσκλήσεων θα μπορούν να έχουν πρόσβαση και να το συμπληρώσουν.</a:t>
            </a:r>
          </a:p>
          <a:p>
            <a:r>
              <a:rPr lang="el-GR" b="0" i="0" dirty="0">
                <a:solidFill>
                  <a:srgbClr val="414042"/>
                </a:solidFill>
                <a:effectLst/>
                <a:latin typeface="Calibri" panose="020F0502020204030204" pitchFamily="34" charset="0"/>
              </a:rPr>
              <a:t>Η έναρξη διακίνησης του ερωτηματολογίου είναι η 7/11/2022, ενώ υπενθυμίσεις θα γίνουν στις 21/11/2022, 12/12/2022 με τελευταία υπενθύμιση στις 9/1/2023. Το πέρας συμπλήρωσης του ερωτηματολογίου ορίζεται για τις 16/1/2023.</a:t>
            </a:r>
            <a:endParaRPr lang="el-GR" dirty="0"/>
          </a:p>
        </p:txBody>
      </p:sp>
    </p:spTree>
    <p:extLst>
      <p:ext uri="{BB962C8B-B14F-4D97-AF65-F5344CB8AC3E}">
        <p14:creationId xmlns:p14="http://schemas.microsoft.com/office/powerpoint/2010/main" val="321960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E34ADB5-4F1B-3A6B-93CC-D38C35DCBA11}"/>
              </a:ext>
            </a:extLst>
          </p:cNvPr>
          <p:cNvSpPr>
            <a:spLocks noGrp="1"/>
          </p:cNvSpPr>
          <p:nvPr>
            <p:ph type="title"/>
          </p:nvPr>
        </p:nvSpPr>
        <p:spPr>
          <a:xfrm>
            <a:off x="621792" y="1161288"/>
            <a:ext cx="3602736" cy="4526280"/>
          </a:xfrm>
        </p:spPr>
        <p:txBody>
          <a:bodyPr>
            <a:normAutofit/>
          </a:bodyPr>
          <a:lstStyle/>
          <a:p>
            <a:r>
              <a:rPr lang="el-GR" dirty="0"/>
              <a:t>Διαδικασία Συμμετοχής στο </a:t>
            </a:r>
            <a:r>
              <a:rPr lang="en-GB"/>
              <a:t>Eurograduate</a:t>
            </a:r>
            <a:r>
              <a:rPr lang="el-GR" dirty="0"/>
              <a:t> 2022</a:t>
            </a:r>
            <a:r>
              <a:rPr lang="en-GB" dirty="0"/>
              <a:t> </a:t>
            </a:r>
            <a:endParaRPr lang="el-GR" dirty="0"/>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Θέση περιεχομένου 2">
            <a:extLst>
              <a:ext uri="{FF2B5EF4-FFF2-40B4-BE49-F238E27FC236}">
                <a16:creationId xmlns:a16="http://schemas.microsoft.com/office/drawing/2014/main" id="{48AC96E5-9D18-E0D4-B230-7DA2179B3FDE}"/>
              </a:ext>
            </a:extLst>
          </p:cNvPr>
          <p:cNvGraphicFramePr>
            <a:graphicFrameLocks noGrp="1"/>
          </p:cNvGraphicFramePr>
          <p:nvPr>
            <p:ph idx="1"/>
            <p:extLst>
              <p:ext uri="{D42A27DB-BD31-4B8C-83A1-F6EECF244321}">
                <p14:modId xmlns:p14="http://schemas.microsoft.com/office/powerpoint/2010/main" val="1067390685"/>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3524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7322D3-B282-A164-1E66-8D6846F08914}"/>
              </a:ext>
            </a:extLst>
          </p:cNvPr>
          <p:cNvSpPr>
            <a:spLocks noGrp="1"/>
          </p:cNvSpPr>
          <p:nvPr>
            <p:ph type="title"/>
          </p:nvPr>
        </p:nvSpPr>
        <p:spPr/>
        <p:txBody>
          <a:bodyPr/>
          <a:lstStyle/>
          <a:p>
            <a:r>
              <a:rPr lang="el-GR" dirty="0"/>
              <a:t>Έκθεση Επιτευγμάτων Πανεπιστημίων</a:t>
            </a:r>
          </a:p>
        </p:txBody>
      </p:sp>
      <p:graphicFrame>
        <p:nvGraphicFramePr>
          <p:cNvPr id="4" name="Θέση περιεχομένου 3">
            <a:extLst>
              <a:ext uri="{FF2B5EF4-FFF2-40B4-BE49-F238E27FC236}">
                <a16:creationId xmlns:a16="http://schemas.microsoft.com/office/drawing/2014/main" id="{08D6223F-0915-0965-03D6-872C3A81EFD6}"/>
              </a:ext>
            </a:extLst>
          </p:cNvPr>
          <p:cNvGraphicFramePr>
            <a:graphicFrameLocks noGrp="1"/>
          </p:cNvGraphicFramePr>
          <p:nvPr>
            <p:ph idx="1"/>
            <p:extLst>
              <p:ext uri="{D42A27DB-BD31-4B8C-83A1-F6EECF244321}">
                <p14:modId xmlns:p14="http://schemas.microsoft.com/office/powerpoint/2010/main" val="239551917"/>
              </p:ext>
            </p:extLst>
          </p:nvPr>
        </p:nvGraphicFramePr>
        <p:xfrm>
          <a:off x="522514" y="2547256"/>
          <a:ext cx="11125200" cy="3396343"/>
        </p:xfrm>
        <a:graphic>
          <a:graphicData uri="http://schemas.openxmlformats.org/drawingml/2006/table">
            <a:tbl>
              <a:tblPr firstRow="1" firstCol="1" lastRow="1" lastCol="1" bandRow="1" bandCol="1">
                <a:tableStyleId>{5C22544A-7EE6-4342-B048-85BDC9FD1C3A}</a:tableStyleId>
              </a:tblPr>
              <a:tblGrid>
                <a:gridCol w="362682">
                  <a:extLst>
                    <a:ext uri="{9D8B030D-6E8A-4147-A177-3AD203B41FA5}">
                      <a16:colId xmlns:a16="http://schemas.microsoft.com/office/drawing/2014/main" val="2035579720"/>
                    </a:ext>
                  </a:extLst>
                </a:gridCol>
                <a:gridCol w="1343925">
                  <a:extLst>
                    <a:ext uri="{9D8B030D-6E8A-4147-A177-3AD203B41FA5}">
                      <a16:colId xmlns:a16="http://schemas.microsoft.com/office/drawing/2014/main" val="4251634699"/>
                    </a:ext>
                  </a:extLst>
                </a:gridCol>
                <a:gridCol w="602986">
                  <a:extLst>
                    <a:ext uri="{9D8B030D-6E8A-4147-A177-3AD203B41FA5}">
                      <a16:colId xmlns:a16="http://schemas.microsoft.com/office/drawing/2014/main" val="3246066049"/>
                    </a:ext>
                  </a:extLst>
                </a:gridCol>
                <a:gridCol w="1737756">
                  <a:extLst>
                    <a:ext uri="{9D8B030D-6E8A-4147-A177-3AD203B41FA5}">
                      <a16:colId xmlns:a16="http://schemas.microsoft.com/office/drawing/2014/main" val="1089195212"/>
                    </a:ext>
                  </a:extLst>
                </a:gridCol>
                <a:gridCol w="4314351">
                  <a:extLst>
                    <a:ext uri="{9D8B030D-6E8A-4147-A177-3AD203B41FA5}">
                      <a16:colId xmlns:a16="http://schemas.microsoft.com/office/drawing/2014/main" val="2966989223"/>
                    </a:ext>
                  </a:extLst>
                </a:gridCol>
                <a:gridCol w="987918">
                  <a:extLst>
                    <a:ext uri="{9D8B030D-6E8A-4147-A177-3AD203B41FA5}">
                      <a16:colId xmlns:a16="http://schemas.microsoft.com/office/drawing/2014/main" val="2365545653"/>
                    </a:ext>
                  </a:extLst>
                </a:gridCol>
                <a:gridCol w="890016">
                  <a:extLst>
                    <a:ext uri="{9D8B030D-6E8A-4147-A177-3AD203B41FA5}">
                      <a16:colId xmlns:a16="http://schemas.microsoft.com/office/drawing/2014/main" val="775182600"/>
                    </a:ext>
                  </a:extLst>
                </a:gridCol>
                <a:gridCol w="885566">
                  <a:extLst>
                    <a:ext uri="{9D8B030D-6E8A-4147-A177-3AD203B41FA5}">
                      <a16:colId xmlns:a16="http://schemas.microsoft.com/office/drawing/2014/main" val="1601164679"/>
                    </a:ext>
                  </a:extLst>
                </a:gridCol>
              </a:tblGrid>
              <a:tr h="3396343">
                <a:tc>
                  <a:txBody>
                    <a:bodyPr/>
                    <a:lstStyle/>
                    <a:p>
                      <a:pPr algn="ctr">
                        <a:lnSpc>
                          <a:spcPct val="107000"/>
                        </a:lnSpc>
                        <a:spcAft>
                          <a:spcPts val="800"/>
                        </a:spcAft>
                      </a:pPr>
                      <a:r>
                        <a:rPr lang="en-US" sz="1200" dirty="0">
                          <a:effectLst/>
                        </a:rPr>
                        <a:t>Γ.5</a:t>
                      </a:r>
                      <a:endParaRPr lang="el-GR"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1115"/>
                      <a:r>
                        <a:rPr lang="el-GR" sz="1200" dirty="0">
                          <a:effectLst/>
                        </a:rPr>
                        <a:t>Εφαρμογή δράσεων διασύνδεσης του Ιδρύματος με την αγορά εργασίας </a:t>
                      </a:r>
                      <a:endParaRPr lang="el-GR" sz="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Bef>
                          <a:spcPts val="825"/>
                        </a:spcBef>
                        <a:spcAft>
                          <a:spcPts val="800"/>
                        </a:spcAft>
                        <a:tabLst>
                          <a:tab pos="300355" algn="l"/>
                        </a:tabLst>
                      </a:pPr>
                      <a:r>
                        <a:rPr lang="en-US" sz="1200">
                          <a:effectLst/>
                        </a:rPr>
                        <a:t>Γ5.1</a:t>
                      </a:r>
                      <a:endParaRPr lang="el-GR"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r>
                        <a:rPr lang="el-GR" sz="1200">
                          <a:effectLst/>
                        </a:rPr>
                        <a:t>Δράσεις διασύνδεσης σε επίπεδο Ιδρύματος </a:t>
                      </a:r>
                      <a:endParaRPr lang="el-GR" sz="12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29210" marR="92710" algn="just">
                        <a:spcAft>
                          <a:spcPts val="0"/>
                        </a:spcAft>
                      </a:pPr>
                      <a:r>
                        <a:rPr lang="el-GR" sz="1200" dirty="0">
                          <a:effectLst/>
                        </a:rPr>
                        <a:t>Ποιοτική αποτίμηση των δράσεων διασύνδεσης του Ιδρύματος με την αγορά εργασίας, ιδίως δράσεις καθοδήγησης φοιτητών για εύρεση εργασίας, ημέρες καριέρας και μελέτες απορρόφησης αποφοίτων, βάσει σχετικής έκθεσης που υποβάλλεται από τη ΜΟ.ΔΙ.Π. και ελέγχεται από την ΕΘ.Α.Α.Ε. Λαμβάνοντας υπόψη και τον αριθμό των Τμημάτων του Ιδρύματος, ο δείκτης αποδίδει 40, 20 ή 0 μόρια για εξαιρετική, συνήθη, ή ελλιπή δραστηριότητα, αντίστοιχα. </a:t>
                      </a:r>
                    </a:p>
                    <a:p>
                      <a:pPr marL="65405" marR="64770" algn="just">
                        <a:lnSpc>
                          <a:spcPct val="105000"/>
                        </a:lnSpc>
                        <a:spcAft>
                          <a:spcPts val="800"/>
                        </a:spcAft>
                      </a:pPr>
                      <a:r>
                        <a:rPr lang="el-GR" sz="1200" dirty="0">
                          <a:effectLst/>
                        </a:rPr>
                        <a:t> </a:t>
                      </a:r>
                      <a:endParaRPr lang="el-GR"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800"/>
                        </a:spcAft>
                      </a:pPr>
                      <a:r>
                        <a:rPr lang="el-GR" sz="1200">
                          <a:effectLst/>
                        </a:rPr>
                        <a:t>Δ</a:t>
                      </a:r>
                      <a:endParaRPr lang="el-GR" sz="120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spcAft>
                          <a:spcPts val="600"/>
                        </a:spcAft>
                      </a:pPr>
                      <a:r>
                        <a:rPr lang="en-US" sz="1200" dirty="0">
                          <a:effectLst/>
                        </a:rPr>
                        <a:t>40 </a:t>
                      </a:r>
                      <a:endParaRPr lang="el-GR" sz="1200" dirty="0">
                        <a:effectLst/>
                      </a:endParaRPr>
                    </a:p>
                    <a:p>
                      <a:pPr algn="ctr">
                        <a:spcAft>
                          <a:spcPts val="600"/>
                        </a:spcAft>
                      </a:pPr>
                      <a:r>
                        <a:rPr lang="en-US" sz="1200" dirty="0">
                          <a:effectLst/>
                        </a:rPr>
                        <a:t>20 </a:t>
                      </a:r>
                      <a:endParaRPr lang="el-GR" sz="1200" dirty="0">
                        <a:effectLst/>
                      </a:endParaRPr>
                    </a:p>
                    <a:p>
                      <a:pPr algn="ctr">
                        <a:lnSpc>
                          <a:spcPct val="107000"/>
                        </a:lnSpc>
                        <a:spcAft>
                          <a:spcPts val="600"/>
                        </a:spcAft>
                      </a:pPr>
                      <a:r>
                        <a:rPr lang="en-US" sz="1200" dirty="0">
                          <a:effectLst/>
                        </a:rPr>
                        <a:t>0 </a:t>
                      </a:r>
                      <a:endParaRPr lang="el-GR"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07000"/>
                        </a:lnSpc>
                        <a:spcAft>
                          <a:spcPts val="800"/>
                        </a:spcAft>
                      </a:pPr>
                      <a:r>
                        <a:rPr lang="el-GR" sz="1200" dirty="0">
                          <a:effectLst/>
                        </a:rPr>
                        <a:t>Καταχώρηση τιμής από ΕΘ.Α.Α.Ε.</a:t>
                      </a:r>
                      <a:endParaRPr lang="el-GR" sz="12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034492337"/>
                  </a:ext>
                </a:extLst>
              </a:tr>
            </a:tbl>
          </a:graphicData>
        </a:graphic>
      </p:graphicFrame>
    </p:spTree>
    <p:extLst>
      <p:ext uri="{BB962C8B-B14F-4D97-AF65-F5344CB8AC3E}">
        <p14:creationId xmlns:p14="http://schemas.microsoft.com/office/powerpoint/2010/main" val="199021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175F2E-9B60-BD26-9578-1CB667229F31}"/>
              </a:ext>
            </a:extLst>
          </p:cNvPr>
          <p:cNvSpPr>
            <a:spLocks noGrp="1"/>
          </p:cNvSpPr>
          <p:nvPr>
            <p:ph type="title"/>
          </p:nvPr>
        </p:nvSpPr>
        <p:spPr/>
        <p:txBody>
          <a:bodyPr/>
          <a:lstStyle/>
          <a:p>
            <a:r>
              <a:rPr lang="el-GR" dirty="0"/>
              <a:t>Δείκτες ΟΠΕΣΠ ΕΘΑΑΕ</a:t>
            </a:r>
            <a:r>
              <a:rPr lang="en-GB" dirty="0"/>
              <a:t> (1)</a:t>
            </a:r>
            <a:endParaRPr lang="el-GR" dirty="0"/>
          </a:p>
        </p:txBody>
      </p:sp>
      <p:graphicFrame>
        <p:nvGraphicFramePr>
          <p:cNvPr id="4" name="Θέση περιεχομένου 3">
            <a:extLst>
              <a:ext uri="{FF2B5EF4-FFF2-40B4-BE49-F238E27FC236}">
                <a16:creationId xmlns:a16="http://schemas.microsoft.com/office/drawing/2014/main" id="{ADA4014D-B1F1-EF84-3F00-6244BD0A909A}"/>
              </a:ext>
            </a:extLst>
          </p:cNvPr>
          <p:cNvGraphicFramePr>
            <a:graphicFrameLocks noGrp="1"/>
          </p:cNvGraphicFramePr>
          <p:nvPr>
            <p:ph idx="1"/>
            <p:extLst>
              <p:ext uri="{D42A27DB-BD31-4B8C-83A1-F6EECF244321}">
                <p14:modId xmlns:p14="http://schemas.microsoft.com/office/powerpoint/2010/main" val="4275353334"/>
              </p:ext>
            </p:extLst>
          </p:nvPr>
        </p:nvGraphicFramePr>
        <p:xfrm>
          <a:off x="337457" y="2068286"/>
          <a:ext cx="11615057" cy="4241074"/>
        </p:xfrm>
        <a:graphic>
          <a:graphicData uri="http://schemas.openxmlformats.org/drawingml/2006/table">
            <a:tbl>
              <a:tblPr firstRow="1" firstCol="1" bandRow="1">
                <a:tableStyleId>{5C22544A-7EE6-4342-B048-85BDC9FD1C3A}</a:tableStyleId>
              </a:tblPr>
              <a:tblGrid>
                <a:gridCol w="1324663">
                  <a:extLst>
                    <a:ext uri="{9D8B030D-6E8A-4147-A177-3AD203B41FA5}">
                      <a16:colId xmlns:a16="http://schemas.microsoft.com/office/drawing/2014/main" val="3566945357"/>
                    </a:ext>
                  </a:extLst>
                </a:gridCol>
                <a:gridCol w="1732196">
                  <a:extLst>
                    <a:ext uri="{9D8B030D-6E8A-4147-A177-3AD203B41FA5}">
                      <a16:colId xmlns:a16="http://schemas.microsoft.com/office/drawing/2014/main" val="3501044095"/>
                    </a:ext>
                  </a:extLst>
                </a:gridCol>
                <a:gridCol w="713723">
                  <a:extLst>
                    <a:ext uri="{9D8B030D-6E8A-4147-A177-3AD203B41FA5}">
                      <a16:colId xmlns:a16="http://schemas.microsoft.com/office/drawing/2014/main" val="1722598200"/>
                    </a:ext>
                  </a:extLst>
                </a:gridCol>
                <a:gridCol w="1833540">
                  <a:extLst>
                    <a:ext uri="{9D8B030D-6E8A-4147-A177-3AD203B41FA5}">
                      <a16:colId xmlns:a16="http://schemas.microsoft.com/office/drawing/2014/main" val="566421030"/>
                    </a:ext>
                  </a:extLst>
                </a:gridCol>
                <a:gridCol w="4686272">
                  <a:extLst>
                    <a:ext uri="{9D8B030D-6E8A-4147-A177-3AD203B41FA5}">
                      <a16:colId xmlns:a16="http://schemas.microsoft.com/office/drawing/2014/main" val="4065679779"/>
                    </a:ext>
                  </a:extLst>
                </a:gridCol>
                <a:gridCol w="1324663">
                  <a:extLst>
                    <a:ext uri="{9D8B030D-6E8A-4147-A177-3AD203B41FA5}">
                      <a16:colId xmlns:a16="http://schemas.microsoft.com/office/drawing/2014/main" val="649307901"/>
                    </a:ext>
                  </a:extLst>
                </a:gridCol>
              </a:tblGrid>
              <a:tr h="1813913">
                <a:tc>
                  <a:txBody>
                    <a:bodyPr/>
                    <a:lstStyle/>
                    <a:p>
                      <a:pPr algn="ctr">
                        <a:lnSpc>
                          <a:spcPct val="107000"/>
                        </a:lnSpc>
                        <a:spcAft>
                          <a:spcPts val="800"/>
                        </a:spcAft>
                      </a:pPr>
                      <a:r>
                        <a:rPr lang="el-GR" sz="1400" dirty="0">
                          <a:effectLst/>
                        </a:rPr>
                        <a:t>ΔΙΟΙΚΗΤΙΚΕΣ ΥΠΗΡΕΣΙΕΣ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dirty="0">
                          <a:effectLst/>
                        </a:rPr>
                        <a:t>Γραφείο Διασύνδεσης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dirty="0">
                          <a:effectLst/>
                        </a:rPr>
                        <a:t>Μ1.205</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a:effectLst/>
                        </a:rPr>
                        <a:t>Εργαζόμενοι (μόνιμοι/ΙΔΑΧ)</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a:effectLst/>
                        </a:rPr>
                        <a:t>Το σύνολο των εργαζομένων με μόνιμη/ΙΔΑΧ σχέση εργασίας κατά τη λήξη του ακαδημαϊκού έτους αναφοράς (31/8).</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a:effectLst/>
                        </a:rPr>
                        <a:t>Ακέραιος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21730855"/>
                  </a:ext>
                </a:extLst>
              </a:tr>
              <a:tr h="2427161">
                <a:tc>
                  <a:txBody>
                    <a:bodyPr/>
                    <a:lstStyle/>
                    <a:p>
                      <a:pPr algn="ctr">
                        <a:lnSpc>
                          <a:spcPct val="107000"/>
                        </a:lnSpc>
                        <a:spcAft>
                          <a:spcPts val="800"/>
                        </a:spcAft>
                      </a:pPr>
                      <a:r>
                        <a:rPr lang="el-GR" sz="1400">
                          <a:effectLst/>
                        </a:rPr>
                        <a:t>ΔΙΟΙΚΗΤΙΚΕΣ ΥΠΗΡΕΣΙΕΣ</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dirty="0">
                          <a:effectLst/>
                        </a:rPr>
                        <a:t>Γραφείο Διασύνδεσης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000" dirty="0">
                          <a:effectLst/>
                        </a:rPr>
                        <a:t>Μ1.206</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dirty="0">
                          <a:effectLst/>
                        </a:rPr>
                        <a:t>Εργαζόμενοι (σύμβαση)</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l-GR" sz="1400" dirty="0">
                          <a:effectLst/>
                        </a:rPr>
                        <a:t>Το σύνολο των εργαζομένων με σύμβαση έργου ή εργασίας ορισμένου χρόνου κατά τη λήξη του ακαδημαϊκού έτους αναφοράς (31/8). Στο πεδίο αυτό καταχωρείται πλήθος ατόμων και όχι συμβάσεων.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l-GR" sz="1400" dirty="0">
                          <a:effectLst/>
                        </a:rPr>
                        <a:t>Ακέραιος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6757299"/>
                  </a:ext>
                </a:extLst>
              </a:tr>
            </a:tbl>
          </a:graphicData>
        </a:graphic>
      </p:graphicFrame>
    </p:spTree>
    <p:extLst>
      <p:ext uri="{BB962C8B-B14F-4D97-AF65-F5344CB8AC3E}">
        <p14:creationId xmlns:p14="http://schemas.microsoft.com/office/powerpoint/2010/main" val="1556325330"/>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242741"/>
      </a:dk2>
      <a:lt2>
        <a:srgbClr val="E8E2E4"/>
      </a:lt2>
      <a:accent1>
        <a:srgbClr val="21B87C"/>
      </a:accent1>
      <a:accent2>
        <a:srgbClr val="14B833"/>
      </a:accent2>
      <a:accent3>
        <a:srgbClr val="43B720"/>
      </a:accent3>
      <a:accent4>
        <a:srgbClr val="78B013"/>
      </a:accent4>
      <a:accent5>
        <a:srgbClr val="ACA31E"/>
      </a:accent5>
      <a:accent6>
        <a:srgbClr val="D57A17"/>
      </a:accent6>
      <a:hlink>
        <a:srgbClr val="7E882D"/>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1513</Words>
  <Application>Microsoft Office PowerPoint</Application>
  <PresentationFormat>Ευρεία οθόνη</PresentationFormat>
  <Paragraphs>157</Paragraphs>
  <Slides>15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Calibri</vt:lpstr>
      <vt:lpstr>Cambria</vt:lpstr>
      <vt:lpstr>Neue Haas Grotesk Text Pro</vt:lpstr>
      <vt:lpstr>Times New Roman</vt:lpstr>
      <vt:lpstr>AccentBoxVTI</vt:lpstr>
      <vt:lpstr>Σύνδεση των Διαδικασιών Διασφάλισης Ποιότητας με τις Υπηρεσίες του Γραφείου Διασύνδεσης </vt:lpstr>
      <vt:lpstr>Δράσεις για την Απασχολησιμότητα των Αποφοίτων</vt:lpstr>
      <vt:lpstr>Ιχνηλάτηση των Αποφοίτων </vt:lpstr>
      <vt:lpstr>Συμβολή Ιχνηλάτησης Αποφοίτων </vt:lpstr>
      <vt:lpstr>Παρουσίαση του PowerPoint</vt:lpstr>
      <vt:lpstr>Διαδικασία Συμμετοχής στο Eurograduate 2022 </vt:lpstr>
      <vt:lpstr>Διαδικασία Συμμετοχής στο Eurograduate 2022 </vt:lpstr>
      <vt:lpstr>Έκθεση Επιτευγμάτων Πανεπιστημίων</vt:lpstr>
      <vt:lpstr>Δείκτες ΟΠΕΣΠ ΕΘΑΑΕ (1)</vt:lpstr>
      <vt:lpstr>Δείκτες ΟΠΕΣΠ ΕΘΑΑΕ (2)</vt:lpstr>
      <vt:lpstr>Δείκτες ΟΠΕΣΠ ΕΘΑΑΕ (3)</vt:lpstr>
      <vt:lpstr>Δείκτες ΟΠΕΣΠ ΕΘΑΑΕ (4)</vt:lpstr>
      <vt:lpstr>Απόφοιτοι – Απορρόφηση </vt:lpstr>
      <vt:lpstr>Απόφοιτοι – Απορρόφηση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Δημιουργικότητα</dc:title>
  <dc:creator>Konstantinos Bourletidis</dc:creator>
  <cp:lastModifiedBy>Konstantinos Bourletidis</cp:lastModifiedBy>
  <cp:revision>18</cp:revision>
  <dcterms:created xsi:type="dcterms:W3CDTF">2021-11-22T14:10:37Z</dcterms:created>
  <dcterms:modified xsi:type="dcterms:W3CDTF">2022-12-12T09:56:56Z</dcterms:modified>
</cp:coreProperties>
</file>