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8" r:id="rId6"/>
    <p:sldId id="276" r:id="rId7"/>
    <p:sldId id="277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263"/>
    <a:srgbClr val="14B833"/>
    <a:srgbClr val="4DBB5F"/>
    <a:srgbClr val="74AF59"/>
    <a:srgbClr val="61A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9"/>
          <c:dPt>
            <c:idx val="0"/>
            <c:bubble3D val="0"/>
            <c:explosion val="6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0D-4D6C-BCA3-FA1D6DB7127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0D-4D6C-BCA3-FA1D6DB7127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0D-4D6C-BCA3-FA1D6DB7127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0D-4D6C-BCA3-FA1D6DB7127A}"/>
              </c:ext>
            </c:extLst>
          </c:dPt>
          <c:cat>
            <c:strRef>
              <c:f>Sheet1!$E$9:$E$12</c:f>
              <c:strCache>
                <c:ptCount val="4"/>
                <c:pt idx="0">
                  <c:v>Τομέας Θετικών Επιστημών</c:v>
                </c:pt>
                <c:pt idx="1">
                  <c:v>Τομέας Επιστημών Υγείας</c:v>
                </c:pt>
                <c:pt idx="2">
                  <c:v>Τομέας Νομικών/Θεωρητικών/Παιδαγωγικών Επιστημών</c:v>
                </c:pt>
                <c:pt idx="3">
                  <c:v>Γενικές θέσεις εργασίας</c:v>
                </c:pt>
              </c:strCache>
            </c:strRef>
          </c:cat>
          <c:val>
            <c:numRef>
              <c:f>Sheet1!$F$9:$F$12</c:f>
              <c:numCache>
                <c:formatCode>General</c:formatCode>
                <c:ptCount val="4"/>
                <c:pt idx="0">
                  <c:v>794</c:v>
                </c:pt>
                <c:pt idx="1">
                  <c:v>15</c:v>
                </c:pt>
                <c:pt idx="2">
                  <c:v>23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0D-4D6C-BCA3-FA1D6DB71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B7A21-D6C6-4736-98CB-5423F5F483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1DA408-D68F-4BEC-A409-EEB93CE52248}">
      <dgm:prSet/>
      <dgm:spPr>
        <a:solidFill>
          <a:srgbClr val="FFFFFF"/>
        </a:solidFill>
      </dgm:spPr>
      <dgm:t>
        <a:bodyPr/>
        <a:lstStyle/>
        <a:p>
          <a:r>
            <a:rPr lang="el-GR" b="1" dirty="0"/>
            <a:t>Πληροφόρηση για τα Προγράμματα Μεταπτυχιακών Σπουδών του Ιδρύματος</a:t>
          </a:r>
          <a:endParaRPr lang="en-US" b="1" dirty="0"/>
        </a:p>
      </dgm:t>
    </dgm:pt>
    <dgm:pt modelId="{EB97398F-5F10-41B5-AF30-37F67F069CCE}" type="parTrans" cxnId="{0267BC78-8A23-43C7-ABD8-A21496DA7262}">
      <dgm:prSet/>
      <dgm:spPr/>
      <dgm:t>
        <a:bodyPr/>
        <a:lstStyle/>
        <a:p>
          <a:endParaRPr lang="en-US"/>
        </a:p>
      </dgm:t>
    </dgm:pt>
    <dgm:pt modelId="{D33FA46B-1FE7-4369-BCA2-17DF7F508AD2}" type="sibTrans" cxnId="{0267BC78-8A23-43C7-ABD8-A21496DA7262}">
      <dgm:prSet/>
      <dgm:spPr/>
      <dgm:t>
        <a:bodyPr/>
        <a:lstStyle/>
        <a:p>
          <a:endParaRPr lang="en-US"/>
        </a:p>
      </dgm:t>
    </dgm:pt>
    <dgm:pt modelId="{7D3DEC1A-F13E-4FF4-8A96-F50B5883452D}">
      <dgm:prSet/>
      <dgm:spPr>
        <a:solidFill>
          <a:srgbClr val="14B833"/>
        </a:solidFill>
      </dgm:spPr>
      <dgm:t>
        <a:bodyPr/>
        <a:lstStyle/>
        <a:p>
          <a:r>
            <a:rPr lang="el-GR" b="1" dirty="0"/>
            <a:t>941 Διαθέσιμες θέσεις εργασίας προς φοιτητές, τελειόφοιτους και απόφοιτους του ΕΚΠΑ</a:t>
          </a:r>
          <a:endParaRPr lang="en-US" b="1" dirty="0"/>
        </a:p>
      </dgm:t>
    </dgm:pt>
    <dgm:pt modelId="{53F27B86-28E8-4AEF-9BDD-6C52A29B6BD1}" type="parTrans" cxnId="{2D4758E9-B98C-48F0-A0AF-260CB16ED7AB}">
      <dgm:prSet/>
      <dgm:spPr/>
      <dgm:t>
        <a:bodyPr/>
        <a:lstStyle/>
        <a:p>
          <a:endParaRPr lang="en-US"/>
        </a:p>
      </dgm:t>
    </dgm:pt>
    <dgm:pt modelId="{CF1AACF7-A2B9-498B-BBED-841969273578}" type="sibTrans" cxnId="{2D4758E9-B98C-48F0-A0AF-260CB16ED7AB}">
      <dgm:prSet/>
      <dgm:spPr/>
      <dgm:t>
        <a:bodyPr/>
        <a:lstStyle/>
        <a:p>
          <a:endParaRPr lang="en-US"/>
        </a:p>
      </dgm:t>
    </dgm:pt>
    <dgm:pt modelId="{CE74289A-9E1F-4194-95C9-4241661B5AE1}">
      <dgm:prSet/>
      <dgm:spPr>
        <a:solidFill>
          <a:srgbClr val="14B833"/>
        </a:solidFill>
      </dgm:spPr>
      <dgm:t>
        <a:bodyPr/>
        <a:lstStyle/>
        <a:p>
          <a:r>
            <a:rPr lang="el-GR" b="1" dirty="0"/>
            <a:t>20+ συμμετοχές ή διοργανώσεις Σεμιναρίων – </a:t>
          </a:r>
          <a:r>
            <a:rPr lang="el-GR" b="1" dirty="0" err="1"/>
            <a:t>Webinars</a:t>
          </a:r>
          <a:r>
            <a:rPr lang="el-GR" b="1" dirty="0"/>
            <a:t> προς φοιτητές, τελειόφοιτους και απόφοιτους του ΕΚΠΑ</a:t>
          </a:r>
          <a:endParaRPr lang="en-US" b="1" dirty="0"/>
        </a:p>
      </dgm:t>
    </dgm:pt>
    <dgm:pt modelId="{E350E95E-D098-4E2B-A6EC-4A5469C9AA3E}" type="parTrans" cxnId="{639A614B-D3A4-4C5D-9949-3C43F8D76F90}">
      <dgm:prSet/>
      <dgm:spPr/>
      <dgm:t>
        <a:bodyPr/>
        <a:lstStyle/>
        <a:p>
          <a:endParaRPr lang="en-US"/>
        </a:p>
      </dgm:t>
    </dgm:pt>
    <dgm:pt modelId="{E4D9BA72-F9EA-421D-96D2-25CBBB02BE0D}" type="sibTrans" cxnId="{639A614B-D3A4-4C5D-9949-3C43F8D76F90}">
      <dgm:prSet/>
      <dgm:spPr/>
      <dgm:t>
        <a:bodyPr/>
        <a:lstStyle/>
        <a:p>
          <a:endParaRPr lang="en-US"/>
        </a:p>
      </dgm:t>
    </dgm:pt>
    <dgm:pt modelId="{2B8C075C-46A2-4129-80EB-5F405D7D2C59}">
      <dgm:prSet/>
      <dgm:spPr>
        <a:solidFill>
          <a:srgbClr val="14B833"/>
        </a:solidFill>
      </dgm:spPr>
      <dgm:t>
        <a:bodyPr/>
        <a:lstStyle/>
        <a:p>
          <a:r>
            <a:rPr lang="el-GR" b="1" dirty="0"/>
            <a:t>1000+ συμμετέχοντες στα </a:t>
          </a:r>
          <a:r>
            <a:rPr lang="el-GR" b="1" dirty="0" err="1"/>
            <a:t>Webinars</a:t>
          </a:r>
          <a:r>
            <a:rPr lang="el-GR" b="1" dirty="0"/>
            <a:t> που διοργανώθηκαν από το Γραφείο Διασύνδεσης</a:t>
          </a:r>
          <a:endParaRPr lang="en-US" b="1" dirty="0"/>
        </a:p>
      </dgm:t>
    </dgm:pt>
    <dgm:pt modelId="{8DE8E793-5892-4D1C-99E6-EF90F15867DF}" type="parTrans" cxnId="{F77DFABF-525F-46C9-AF3C-4F4FE3A9B7B8}">
      <dgm:prSet/>
      <dgm:spPr/>
      <dgm:t>
        <a:bodyPr/>
        <a:lstStyle/>
        <a:p>
          <a:endParaRPr lang="en-US"/>
        </a:p>
      </dgm:t>
    </dgm:pt>
    <dgm:pt modelId="{8D15DA0B-976F-4F83-92C9-726609DA276D}" type="sibTrans" cxnId="{F77DFABF-525F-46C9-AF3C-4F4FE3A9B7B8}">
      <dgm:prSet/>
      <dgm:spPr/>
      <dgm:t>
        <a:bodyPr/>
        <a:lstStyle/>
        <a:p>
          <a:endParaRPr lang="en-US"/>
        </a:p>
      </dgm:t>
    </dgm:pt>
    <dgm:pt modelId="{F32D84E2-0BF7-4300-A7C3-A9EE704B2160}" type="pres">
      <dgm:prSet presAssocID="{4C3B7A21-D6C6-4736-98CB-5423F5F483C2}" presName="linear" presStyleCnt="0">
        <dgm:presLayoutVars>
          <dgm:animLvl val="lvl"/>
          <dgm:resizeHandles val="exact"/>
        </dgm:presLayoutVars>
      </dgm:prSet>
      <dgm:spPr/>
    </dgm:pt>
    <dgm:pt modelId="{BD83DD5B-11DC-4016-AB91-9F0A3B6A76A3}" type="pres">
      <dgm:prSet presAssocID="{591DA408-D68F-4BEC-A409-EEB93CE522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3788B4-B290-49A6-8158-70BE72DA335A}" type="pres">
      <dgm:prSet presAssocID="{D33FA46B-1FE7-4369-BCA2-17DF7F508AD2}" presName="spacer" presStyleCnt="0"/>
      <dgm:spPr/>
    </dgm:pt>
    <dgm:pt modelId="{FBA2B9BD-019A-49C7-B128-6836521FF338}" type="pres">
      <dgm:prSet presAssocID="{7D3DEC1A-F13E-4FF4-8A96-F50B5883452D}" presName="parentText" presStyleLbl="node1" presStyleIdx="1" presStyleCnt="4" custLinFactY="-60530" custLinFactNeighborX="397" custLinFactNeighborY="-100000">
        <dgm:presLayoutVars>
          <dgm:chMax val="0"/>
          <dgm:bulletEnabled val="1"/>
        </dgm:presLayoutVars>
      </dgm:prSet>
      <dgm:spPr/>
    </dgm:pt>
    <dgm:pt modelId="{000EB094-5224-48ED-AEE3-CA1B8F1171A0}" type="pres">
      <dgm:prSet presAssocID="{CF1AACF7-A2B9-498B-BBED-841969273578}" presName="spacer" presStyleCnt="0"/>
      <dgm:spPr/>
    </dgm:pt>
    <dgm:pt modelId="{CACA0AEB-4CF9-4081-89C1-130D7FF52829}" type="pres">
      <dgm:prSet presAssocID="{CE74289A-9E1F-4194-95C9-4241661B5AE1}" presName="parentText" presStyleLbl="node1" presStyleIdx="2" presStyleCnt="4" custLinFactY="-61899" custLinFactNeighborX="397" custLinFactNeighborY="-100000">
        <dgm:presLayoutVars>
          <dgm:chMax val="0"/>
          <dgm:bulletEnabled val="1"/>
        </dgm:presLayoutVars>
      </dgm:prSet>
      <dgm:spPr/>
    </dgm:pt>
    <dgm:pt modelId="{2F84625D-0F92-492C-84AC-0B23FF3EF72F}" type="pres">
      <dgm:prSet presAssocID="{E4D9BA72-F9EA-421D-96D2-25CBBB02BE0D}" presName="spacer" presStyleCnt="0"/>
      <dgm:spPr/>
    </dgm:pt>
    <dgm:pt modelId="{D463C6C8-C4F8-4BB9-9ECC-9ABCA2F0512B}" type="pres">
      <dgm:prSet presAssocID="{2B8C075C-46A2-4129-80EB-5F405D7D2C59}" presName="parentText" presStyleLbl="node1" presStyleIdx="3" presStyleCnt="4" custLinFactY="-63310" custLinFactNeighborY="-100000">
        <dgm:presLayoutVars>
          <dgm:chMax val="0"/>
          <dgm:bulletEnabled val="1"/>
        </dgm:presLayoutVars>
      </dgm:prSet>
      <dgm:spPr/>
    </dgm:pt>
  </dgm:ptLst>
  <dgm:cxnLst>
    <dgm:cxn modelId="{D259A62F-D6F6-457B-8F5F-1313FD816E17}" type="presOf" srcId="{2B8C075C-46A2-4129-80EB-5F405D7D2C59}" destId="{D463C6C8-C4F8-4BB9-9ECC-9ABCA2F0512B}" srcOrd="0" destOrd="0" presId="urn:microsoft.com/office/officeart/2005/8/layout/vList2"/>
    <dgm:cxn modelId="{0E5C0741-E0BA-402B-8393-E2A59FF5ADD5}" type="presOf" srcId="{4C3B7A21-D6C6-4736-98CB-5423F5F483C2}" destId="{F32D84E2-0BF7-4300-A7C3-A9EE704B2160}" srcOrd="0" destOrd="0" presId="urn:microsoft.com/office/officeart/2005/8/layout/vList2"/>
    <dgm:cxn modelId="{3448FB4A-40E6-486D-A9E5-58D67639AFBB}" type="presOf" srcId="{7D3DEC1A-F13E-4FF4-8A96-F50B5883452D}" destId="{FBA2B9BD-019A-49C7-B128-6836521FF338}" srcOrd="0" destOrd="0" presId="urn:microsoft.com/office/officeart/2005/8/layout/vList2"/>
    <dgm:cxn modelId="{639A614B-D3A4-4C5D-9949-3C43F8D76F90}" srcId="{4C3B7A21-D6C6-4736-98CB-5423F5F483C2}" destId="{CE74289A-9E1F-4194-95C9-4241661B5AE1}" srcOrd="2" destOrd="0" parTransId="{E350E95E-D098-4E2B-A6EC-4A5469C9AA3E}" sibTransId="{E4D9BA72-F9EA-421D-96D2-25CBBB02BE0D}"/>
    <dgm:cxn modelId="{0267BC78-8A23-43C7-ABD8-A21496DA7262}" srcId="{4C3B7A21-D6C6-4736-98CB-5423F5F483C2}" destId="{591DA408-D68F-4BEC-A409-EEB93CE52248}" srcOrd="0" destOrd="0" parTransId="{EB97398F-5F10-41B5-AF30-37F67F069CCE}" sibTransId="{D33FA46B-1FE7-4369-BCA2-17DF7F508AD2}"/>
    <dgm:cxn modelId="{E94D8499-F47B-4B5B-BF22-DA5A4B6E3067}" type="presOf" srcId="{CE74289A-9E1F-4194-95C9-4241661B5AE1}" destId="{CACA0AEB-4CF9-4081-89C1-130D7FF52829}" srcOrd="0" destOrd="0" presId="urn:microsoft.com/office/officeart/2005/8/layout/vList2"/>
    <dgm:cxn modelId="{F77DFABF-525F-46C9-AF3C-4F4FE3A9B7B8}" srcId="{4C3B7A21-D6C6-4736-98CB-5423F5F483C2}" destId="{2B8C075C-46A2-4129-80EB-5F405D7D2C59}" srcOrd="3" destOrd="0" parTransId="{8DE8E793-5892-4D1C-99E6-EF90F15867DF}" sibTransId="{8D15DA0B-976F-4F83-92C9-726609DA276D}"/>
    <dgm:cxn modelId="{244901C6-72D9-48DF-BE53-1FAB4D7DFC3E}" type="presOf" srcId="{591DA408-D68F-4BEC-A409-EEB93CE52248}" destId="{BD83DD5B-11DC-4016-AB91-9F0A3B6A76A3}" srcOrd="0" destOrd="0" presId="urn:microsoft.com/office/officeart/2005/8/layout/vList2"/>
    <dgm:cxn modelId="{2D4758E9-B98C-48F0-A0AF-260CB16ED7AB}" srcId="{4C3B7A21-D6C6-4736-98CB-5423F5F483C2}" destId="{7D3DEC1A-F13E-4FF4-8A96-F50B5883452D}" srcOrd="1" destOrd="0" parTransId="{53F27B86-28E8-4AEF-9BDD-6C52A29B6BD1}" sibTransId="{CF1AACF7-A2B9-498B-BBED-841969273578}"/>
    <dgm:cxn modelId="{399404D2-388F-4839-9E23-853AF173B458}" type="presParOf" srcId="{F32D84E2-0BF7-4300-A7C3-A9EE704B2160}" destId="{BD83DD5B-11DC-4016-AB91-9F0A3B6A76A3}" srcOrd="0" destOrd="0" presId="urn:microsoft.com/office/officeart/2005/8/layout/vList2"/>
    <dgm:cxn modelId="{B8799CB4-94AA-4301-B544-52770ED60294}" type="presParOf" srcId="{F32D84E2-0BF7-4300-A7C3-A9EE704B2160}" destId="{383788B4-B290-49A6-8158-70BE72DA335A}" srcOrd="1" destOrd="0" presId="urn:microsoft.com/office/officeart/2005/8/layout/vList2"/>
    <dgm:cxn modelId="{853D0BF8-F99F-4469-80F0-26F43A560AE7}" type="presParOf" srcId="{F32D84E2-0BF7-4300-A7C3-A9EE704B2160}" destId="{FBA2B9BD-019A-49C7-B128-6836521FF338}" srcOrd="2" destOrd="0" presId="urn:microsoft.com/office/officeart/2005/8/layout/vList2"/>
    <dgm:cxn modelId="{2F53B065-B262-4A62-988A-CEE5571F216D}" type="presParOf" srcId="{F32D84E2-0BF7-4300-A7C3-A9EE704B2160}" destId="{000EB094-5224-48ED-AEE3-CA1B8F1171A0}" srcOrd="3" destOrd="0" presId="urn:microsoft.com/office/officeart/2005/8/layout/vList2"/>
    <dgm:cxn modelId="{E9980AF1-5768-4E34-AA0F-B975ED9385E0}" type="presParOf" srcId="{F32D84E2-0BF7-4300-A7C3-A9EE704B2160}" destId="{CACA0AEB-4CF9-4081-89C1-130D7FF52829}" srcOrd="4" destOrd="0" presId="urn:microsoft.com/office/officeart/2005/8/layout/vList2"/>
    <dgm:cxn modelId="{2B1EF846-7654-4779-9E1C-CB371D3AA320}" type="presParOf" srcId="{F32D84E2-0BF7-4300-A7C3-A9EE704B2160}" destId="{2F84625D-0F92-492C-84AC-0B23FF3EF72F}" srcOrd="5" destOrd="0" presId="urn:microsoft.com/office/officeart/2005/8/layout/vList2"/>
    <dgm:cxn modelId="{C4B698C2-33A0-4783-9396-2F44BC327288}" type="presParOf" srcId="{F32D84E2-0BF7-4300-A7C3-A9EE704B2160}" destId="{D463C6C8-C4F8-4BB9-9ECC-9ABCA2F051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DD5B-11DC-4016-AB91-9F0A3B6A76A3}">
      <dsp:nvSpPr>
        <dsp:cNvPr id="0" name=""/>
        <dsp:cNvSpPr/>
      </dsp:nvSpPr>
      <dsp:spPr>
        <a:xfrm>
          <a:off x="0" y="90"/>
          <a:ext cx="6967728" cy="1342574"/>
        </a:xfrm>
        <a:prstGeom prst="roundRect">
          <a:avLst/>
        </a:prstGeom>
        <a:solidFill>
          <a:srgbClr val="FF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Πληροφόρηση για τα Προγράμματα Μεταπτυχιακών Σπουδών του Ιδρύματος</a:t>
          </a:r>
          <a:endParaRPr lang="en-US" sz="2400" b="1" kern="1200" dirty="0"/>
        </a:p>
      </dsp:txBody>
      <dsp:txXfrm>
        <a:off x="65539" y="65629"/>
        <a:ext cx="6836650" cy="1211496"/>
      </dsp:txXfrm>
    </dsp:sp>
    <dsp:sp modelId="{FBA2B9BD-019A-49C7-B128-6836521FF338}">
      <dsp:nvSpPr>
        <dsp:cNvPr id="0" name=""/>
        <dsp:cNvSpPr/>
      </dsp:nvSpPr>
      <dsp:spPr>
        <a:xfrm>
          <a:off x="0" y="530004"/>
          <a:ext cx="6967728" cy="1342574"/>
        </a:xfrm>
        <a:prstGeom prst="roundRect">
          <a:avLst/>
        </a:prstGeom>
        <a:solidFill>
          <a:srgbClr val="14B8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941 Διαθέσιμες θέσεις εργασίας προς φοιτητές, τελειόφοιτους και απόφοιτους του ΕΚΠΑ</a:t>
          </a:r>
          <a:endParaRPr lang="en-US" sz="2400" b="1" kern="1200" dirty="0"/>
        </a:p>
      </dsp:txBody>
      <dsp:txXfrm>
        <a:off x="65539" y="595543"/>
        <a:ext cx="6836650" cy="1211496"/>
      </dsp:txXfrm>
    </dsp:sp>
    <dsp:sp modelId="{CACA0AEB-4CF9-4081-89C1-130D7FF52829}">
      <dsp:nvSpPr>
        <dsp:cNvPr id="0" name=""/>
        <dsp:cNvSpPr/>
      </dsp:nvSpPr>
      <dsp:spPr>
        <a:xfrm>
          <a:off x="0" y="1923319"/>
          <a:ext cx="6967728" cy="1342574"/>
        </a:xfrm>
        <a:prstGeom prst="roundRect">
          <a:avLst/>
        </a:prstGeom>
        <a:solidFill>
          <a:srgbClr val="14B8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20+ συμμετοχές ή διοργανώσεις Σεμιναρίων – </a:t>
          </a:r>
          <a:r>
            <a:rPr lang="el-GR" sz="2400" b="1" kern="1200" dirty="0" err="1"/>
            <a:t>Webinars</a:t>
          </a:r>
          <a:r>
            <a:rPr lang="el-GR" sz="2400" b="1" kern="1200" dirty="0"/>
            <a:t> προς φοιτητές, τελειόφοιτους και απόφοιτους του ΕΚΠΑ</a:t>
          </a:r>
          <a:endParaRPr lang="en-US" sz="2400" b="1" kern="1200" dirty="0"/>
        </a:p>
      </dsp:txBody>
      <dsp:txXfrm>
        <a:off x="65539" y="1988858"/>
        <a:ext cx="6836650" cy="1211496"/>
      </dsp:txXfrm>
    </dsp:sp>
    <dsp:sp modelId="{D463C6C8-C4F8-4BB9-9ECC-9ABCA2F0512B}">
      <dsp:nvSpPr>
        <dsp:cNvPr id="0" name=""/>
        <dsp:cNvSpPr/>
      </dsp:nvSpPr>
      <dsp:spPr>
        <a:xfrm>
          <a:off x="0" y="3316070"/>
          <a:ext cx="6967728" cy="1342574"/>
        </a:xfrm>
        <a:prstGeom prst="roundRect">
          <a:avLst/>
        </a:prstGeom>
        <a:solidFill>
          <a:srgbClr val="14B8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1000+ συμμετέχοντες στα </a:t>
          </a:r>
          <a:r>
            <a:rPr lang="el-GR" sz="2400" b="1" kern="1200" dirty="0" err="1"/>
            <a:t>Webinars</a:t>
          </a:r>
          <a:r>
            <a:rPr lang="el-GR" sz="2400" b="1" kern="1200" dirty="0"/>
            <a:t> που διοργανώθηκαν από το Γραφείο Διασύνδεσης</a:t>
          </a:r>
          <a:endParaRPr lang="en-US" sz="2400" b="1" kern="1200" dirty="0"/>
        </a:p>
      </dsp:txBody>
      <dsp:txXfrm>
        <a:off x="65539" y="3381609"/>
        <a:ext cx="6836650" cy="12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5A62-DC1E-724C-57AF-0CABA90A7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1B3F2-3FB8-5729-400D-CB4917D8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DAE8-F897-6AEA-AC0C-C1A8EA08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82FA2-3D92-64F6-8FE3-EF395DB1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56F6-0D29-CDD4-CDAD-BD1C8939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3885-494A-22BE-F172-6DB7523F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75C17-C9BB-1F11-1C34-4AB795792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1C67-644C-2D6E-2DB2-A43880C4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23EA-9A1D-5CE9-3C7B-3C4BFDEE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7B4D-33CE-55B0-464C-3E5B3449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5407C-C68D-C1C3-BAAC-DF41A4F49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E09F7-74F6-C75B-F436-3CED4520B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9725-48A8-1F9C-2ED0-7FD30B29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0E1E-3C4D-7E72-74B0-091AC059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EDFF-84DE-3D53-4E21-5DAE17A2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59C4-DF15-294A-59D1-04FEA505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3B93-A9AA-A73A-2BAF-80DA730E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0BD2-5B98-0E54-9F84-10209048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9F5A-29DA-EA5C-D0AC-5B9F9A99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3628-1752-FD66-74D3-ABF014E1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9371-C18A-0D90-86BE-B90FB51C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B38C-064B-B637-F224-EBE17FD4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E4F4-2B3F-F43F-0601-E79D394F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00F10-2769-A8A3-EC2E-A57BB664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ED8B6-226A-7D2F-1AA5-F243E9A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B31E-0F68-C315-182D-ACA66770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3931-88EE-DB07-83B5-4BB73A016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A2291-9A37-BF65-582C-B1E2E43C7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2B6D-E260-717E-D822-FDBF2545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B1FEF-3360-7ACC-EF4C-1BB17C0D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7D3C6-9AB6-644C-7D7E-E0A0C6E8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3C64-03D9-E21C-E88B-1D576DC8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0A3D-B307-33DC-D774-42D9AA5E8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1574C-AFF5-0275-E078-E6D6C0F7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54203-48A4-2607-55C2-91FB92263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31195-2079-4654-909F-1FAD2447B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016E5-9DAC-C40C-3F8D-6CE13C11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A7A4F-657F-54F8-A194-FACC4E40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641D4-2009-42D4-3C9C-A6802B0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6C0D-6D17-8646-5E4C-F3ED0010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55B0A-409D-A9D0-2D51-4DD319DF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3CA86-828A-C889-792C-6A3C87B2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18F93-FA87-81D8-84FD-BBB53F4F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2F76B-81A1-1B75-1FC4-0B7DA92C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1ECDC-9218-41CA-CEC8-2EDEFAC2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C3BC4-5905-641F-6FAF-C6256A3B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1965-6998-952F-2A4C-57EC5A10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041A-B3E4-9E48-56F8-545904B0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8171-4830-1159-A6A6-DA841E60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86A6F-8F3D-74A2-6786-1AB8C676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A45CF-DF11-2777-4B77-6E7C1C87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FE93-A8C2-538E-D8F0-763CFE1E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C19E-0D49-E852-C3E8-FF6180A0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97F40-50C0-61B7-6CAC-B73B4CC2F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3622C-E9BD-0217-9E79-82E95A348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290B0-DCCA-B458-A2FE-CDA2DC3B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77FB-B77A-CF6A-E379-1443E591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232A2-230F-C0C3-65AD-D40CAED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93F3E-A299-6E44-4B0C-8C3C6444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05DF4-A687-613B-F30D-2FC24FFC6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7D42-F01E-9E25-60FE-93A89DDA4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0E7F-ABB7-414E-B6B1-E8FFC04B3E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AA60-AEB0-EB35-B08F-74FC056CA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B03-3292-4E68-0B9C-E05C38584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6EBF-3729-4C3D-984A-AE55D1EB8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Εικόνα που περιέχει στατικός, όργανο γραφής, μολύβι, πένα&#10;&#10;Περιγραφή που δημιουργήθηκε αυτόματα">
            <a:extLst>
              <a:ext uri="{FF2B5EF4-FFF2-40B4-BE49-F238E27FC236}">
                <a16:creationId xmlns:a16="http://schemas.microsoft.com/office/drawing/2014/main" id="{01FD778A-2F34-B4C2-185A-13BEEF291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0" b="17403"/>
          <a:stretch/>
        </p:blipFill>
        <p:spPr>
          <a:xfrm>
            <a:off x="6260956" y="3563834"/>
            <a:ext cx="5441001" cy="3060553"/>
          </a:xfrm>
          <a:prstGeom prst="rect">
            <a:avLst/>
          </a:prstGeom>
        </p:spPr>
      </p:pic>
      <p:pic>
        <p:nvPicPr>
          <p:cNvPr id="24" name="Εικόνα 5">
            <a:extLst>
              <a:ext uri="{FF2B5EF4-FFF2-40B4-BE49-F238E27FC236}">
                <a16:creationId xmlns:a16="http://schemas.microsoft.com/office/drawing/2014/main" id="{AA54FB02-B60A-25A2-A044-4B253279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3" y="5657575"/>
            <a:ext cx="6334125" cy="952500"/>
          </a:xfrm>
          <a:prstGeom prst="rect">
            <a:avLst/>
          </a:prstGeom>
        </p:spPr>
      </p:pic>
      <p:pic>
        <p:nvPicPr>
          <p:cNvPr id="25" name="Εικόνα 6">
            <a:extLst>
              <a:ext uri="{FF2B5EF4-FFF2-40B4-BE49-F238E27FC236}">
                <a16:creationId xmlns:a16="http://schemas.microsoft.com/office/drawing/2014/main" id="{25F2F2CE-0259-CAA7-B5B3-46D8C9484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7" t="15569" r="43973" b="25348"/>
          <a:stretch/>
        </p:blipFill>
        <p:spPr bwMode="auto">
          <a:xfrm>
            <a:off x="7438567" y="427578"/>
            <a:ext cx="4263390" cy="294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Υπότιτλος 2">
            <a:extLst>
              <a:ext uri="{FF2B5EF4-FFF2-40B4-BE49-F238E27FC236}">
                <a16:creationId xmlns:a16="http://schemas.microsoft.com/office/drawing/2014/main" id="{3D5C2A7B-20C9-CF72-3B77-8CC48F3F4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97" y="3429000"/>
            <a:ext cx="5242103" cy="13350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Αλβέρτος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Υπεύθυνος Πληροφοριακών Συστημάτων</a:t>
            </a:r>
          </a:p>
          <a:p>
            <a:pPr algn="ctr"/>
            <a:endParaRPr lang="el-GR" sz="2400" i="1" dirty="0"/>
          </a:p>
        </p:txBody>
      </p:sp>
      <p:sp>
        <p:nvSpPr>
          <p:cNvPr id="29" name="Τίτλος 1">
            <a:extLst>
              <a:ext uri="{FF2B5EF4-FFF2-40B4-BE49-F238E27FC236}">
                <a16:creationId xmlns:a16="http://schemas.microsoft.com/office/drawing/2014/main" id="{6367124E-CD83-360A-F790-3B6ED1F6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53" y="590550"/>
            <a:ext cx="6117789" cy="2021334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του νέου Πληροφοριακού Συστήματος</a:t>
            </a:r>
            <a:b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8577BB-DA05-D326-31F1-103A9813F559}"/>
              </a:ext>
            </a:extLst>
          </p:cNvPr>
          <p:cNvSpPr/>
          <p:nvPr/>
        </p:nvSpPr>
        <p:spPr>
          <a:xfrm>
            <a:off x="853897" y="590550"/>
            <a:ext cx="704088" cy="128437"/>
          </a:xfrm>
          <a:prstGeom prst="rect">
            <a:avLst/>
          </a:prstGeom>
          <a:solidFill>
            <a:srgbClr val="14B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5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10C19F-3481-ED63-4848-8ABCDBDF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2105977"/>
            <a:ext cx="3103427" cy="2646045"/>
          </a:xfrm>
        </p:spPr>
        <p:txBody>
          <a:bodyPr anchor="t">
            <a:normAutofit/>
          </a:bodyPr>
          <a:lstStyle/>
          <a:p>
            <a:pPr algn="ctr"/>
            <a:r>
              <a:rPr lang="el-GR" sz="3200" b="1" dirty="0">
                <a:latin typeface="Book Antiqua" panose="02040602050305030304" pitchFamily="18" charset="0"/>
              </a:rPr>
              <a:t>Η ψηφιακή δράση του Γραφείου Διασύνδεσης μέχρι τώρα.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6B78308-25E5-6C07-46D9-843AC4C6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7356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A1A70FC-C4DE-362D-6549-313C53FD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42" y="2654788"/>
            <a:ext cx="3103427" cy="1484948"/>
          </a:xfrm>
        </p:spPr>
        <p:txBody>
          <a:bodyPr anchor="t">
            <a:normAutofit/>
          </a:bodyPr>
          <a:lstStyle/>
          <a:p>
            <a:pPr algn="ctr"/>
            <a:r>
              <a:rPr lang="el-GR" sz="3200" b="1" dirty="0">
                <a:latin typeface="Book Antiqua" panose="02040602050305030304" pitchFamily="18" charset="0"/>
              </a:rPr>
              <a:t>Δημοσιευμένες θέσεις εργασίας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038CE8-EAA2-2F2E-7E01-128E9642678D}"/>
              </a:ext>
            </a:extLst>
          </p:cNvPr>
          <p:cNvGrpSpPr/>
          <p:nvPr/>
        </p:nvGrpSpPr>
        <p:grpSpPr>
          <a:xfrm>
            <a:off x="4495800" y="440226"/>
            <a:ext cx="7199376" cy="1262288"/>
            <a:chOff x="0" y="530004"/>
            <a:chExt cx="6967728" cy="13425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044452F-323F-359A-A3F6-B6A248ACA2B7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rgbClr val="14B8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2013528D-9F10-737F-893B-EAF68A5C6B10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Θέσεις εργασίας στον Τομέα Θετικών Επιστημών: 794</a:t>
              </a:r>
              <a:endParaRPr lang="en-US" sz="2400" b="1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93A3B-918F-C39E-64A6-34CBF11F79AE}"/>
              </a:ext>
            </a:extLst>
          </p:cNvPr>
          <p:cNvGrpSpPr/>
          <p:nvPr/>
        </p:nvGrpSpPr>
        <p:grpSpPr>
          <a:xfrm>
            <a:off x="4495800" y="2023644"/>
            <a:ext cx="7199376" cy="1262288"/>
            <a:chOff x="0" y="530004"/>
            <a:chExt cx="6967728" cy="134257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E8E975D-9EC1-BBB2-34C7-7F7A59CA1CEE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rgbClr val="14B8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2D49E48A-FE65-4302-F416-C3A3B143FD16}"/>
                </a:ext>
              </a:extLst>
            </p:cNvPr>
            <p:cNvSpPr txBox="1"/>
            <p:nvPr/>
          </p:nvSpPr>
          <p:spPr>
            <a:xfrm>
              <a:off x="131078" y="595543"/>
              <a:ext cx="6836650" cy="1211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Θέσεις εργασίας στον Τομέα Επιστημών Υγείας: 15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243007-1817-BB92-A1DB-730DF6D12C54}"/>
              </a:ext>
            </a:extLst>
          </p:cNvPr>
          <p:cNvGrpSpPr/>
          <p:nvPr/>
        </p:nvGrpSpPr>
        <p:grpSpPr>
          <a:xfrm>
            <a:off x="4495800" y="3607062"/>
            <a:ext cx="7199376" cy="1262288"/>
            <a:chOff x="0" y="530004"/>
            <a:chExt cx="6967728" cy="134257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B6016-8A8B-979C-3935-B035395A5BE5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rgbClr val="14B8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38E32592-AB62-9392-2789-DAE0CA8DFF41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Θέσεις εργασίας στον Τομέα Νομικών/Θεωρητικών/Παιδαγωγικών Επιστημών: 23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3D2EBC-4766-7E91-6DF1-C15CF9B873C2}"/>
              </a:ext>
            </a:extLst>
          </p:cNvPr>
          <p:cNvGrpSpPr/>
          <p:nvPr/>
        </p:nvGrpSpPr>
        <p:grpSpPr>
          <a:xfrm>
            <a:off x="4495800" y="5190480"/>
            <a:ext cx="7199376" cy="1139048"/>
            <a:chOff x="0" y="530004"/>
            <a:chExt cx="6967728" cy="134257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2B0A824-F5A6-F73F-1800-1F977A70C4F9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rgbClr val="14B8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6DE85807-F217-9F9E-A647-6E6CFA751B8D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Γενικές θέσεις εργασίας: 109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86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7C7D868-3E36-F7C0-807D-E43B0CEF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0" y="2090975"/>
            <a:ext cx="3103427" cy="2676049"/>
          </a:xfrm>
        </p:spPr>
        <p:txBody>
          <a:bodyPr anchor="t">
            <a:noAutofit/>
          </a:bodyPr>
          <a:lstStyle/>
          <a:p>
            <a:pPr algn="ctr"/>
            <a:r>
              <a:rPr lang="el-GR" sz="3200" b="1" dirty="0">
                <a:latin typeface="Book Antiqua" panose="02040602050305030304" pitchFamily="18" charset="0"/>
              </a:rPr>
              <a:t>Διαθέσιμες θέσεις εργασίας στην ιστοσελίδα του Γραφείου Διασύνδεσης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465099-0120-1554-1CD0-2143A8BC5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82535"/>
              </p:ext>
            </p:extLst>
          </p:nvPr>
        </p:nvGraphicFramePr>
        <p:xfrm>
          <a:off x="3418947" y="962025"/>
          <a:ext cx="8218036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8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9A567E-5172-4FA6-23F6-80200A8B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" y="0"/>
            <a:ext cx="11059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63FF2782-C40C-EE5F-FB86-557FA03B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47901"/>
            <a:ext cx="11363324" cy="1042750"/>
          </a:xfrm>
        </p:spPr>
        <p:txBody>
          <a:bodyPr anchor="t">
            <a:no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Το νέο πληροφοριακό σύστημα Γραφείων Διασύνδεσης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A364E-765C-0D11-4004-C93035B20613}"/>
              </a:ext>
            </a:extLst>
          </p:cNvPr>
          <p:cNvGrpSpPr/>
          <p:nvPr/>
        </p:nvGrpSpPr>
        <p:grpSpPr>
          <a:xfrm>
            <a:off x="3678972" y="1863357"/>
            <a:ext cx="5536400" cy="1342574"/>
            <a:chOff x="0" y="530004"/>
            <a:chExt cx="6967728" cy="134257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731121-72DD-C7BC-34D4-002ED3A93299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E6ED40F1-A127-565A-E8BE-0769AB711417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Ενιαία διαμόρφωση ιστοσελίδων Γραφείων Διασύνδεσης σε όλη την Ελλάδα.</a:t>
              </a:r>
              <a:endParaRPr lang="en-US" sz="24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673DEC-60E8-3FD3-90C2-1F8245428877}"/>
              </a:ext>
            </a:extLst>
          </p:cNvPr>
          <p:cNvGrpSpPr/>
          <p:nvPr/>
        </p:nvGrpSpPr>
        <p:grpSpPr>
          <a:xfrm>
            <a:off x="3731048" y="4148789"/>
            <a:ext cx="5536400" cy="1342574"/>
            <a:chOff x="0" y="530004"/>
            <a:chExt cx="6967728" cy="134257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7A946C8-2708-76FA-635C-E4B3D3DA760E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8FF041B8-C539-055C-BAFE-A1D32D59DFE6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Δικτύωση όλων των Γραφείων Διασύνδεσης σε Ιδρύματα Τριτοβάθμιας Εκπαίδευσης</a:t>
              </a:r>
              <a:endParaRPr 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1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63FF2782-C40C-EE5F-FB86-557FA03B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47901"/>
            <a:ext cx="11363324" cy="1042750"/>
          </a:xfrm>
        </p:spPr>
        <p:txBody>
          <a:bodyPr anchor="t">
            <a:no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Το νέο πληροφοριακό σύστημα Γραφείων Διασύνδεσης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68B9C4-8983-1E0A-7643-52975715D984}"/>
              </a:ext>
            </a:extLst>
          </p:cNvPr>
          <p:cNvGrpSpPr/>
          <p:nvPr/>
        </p:nvGrpSpPr>
        <p:grpSpPr>
          <a:xfrm>
            <a:off x="3685261" y="1254464"/>
            <a:ext cx="5536400" cy="1342574"/>
            <a:chOff x="0" y="530004"/>
            <a:chExt cx="6967728" cy="13425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FBA71D-0FF2-A0F7-0FB8-5F06DC82A93D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1698742-7748-3FDD-1F53-2275F42230B5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Αυτοματοποίηση δημιουργίας αγγελιών από τις ίδιες τις επιχειρήσεις</a:t>
              </a:r>
              <a:endParaRPr lang="en-US" sz="2400" b="1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DC4C5A-A854-7CE6-6BE0-E326BEE4E8AC}"/>
              </a:ext>
            </a:extLst>
          </p:cNvPr>
          <p:cNvGrpSpPr/>
          <p:nvPr/>
        </p:nvGrpSpPr>
        <p:grpSpPr>
          <a:xfrm>
            <a:off x="3737337" y="5167525"/>
            <a:ext cx="5536400" cy="1342574"/>
            <a:chOff x="0" y="530004"/>
            <a:chExt cx="6967728" cy="134257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8A772E9-0532-5A8A-C429-09B3D8F245BF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58A3BEE-E7AC-BF54-BF39-B68BA712880B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Μεγαλύτερη ευελιξία στ</a:t>
              </a:r>
              <a:r>
                <a:rPr lang="el-GR" sz="2400" b="1" dirty="0"/>
                <a:t>η διαμόρφωση των αγγελιών</a:t>
              </a:r>
              <a:endParaRPr lang="en-US" sz="2400" b="1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87A9F9-E45C-6430-79AD-D733E1F207A0}"/>
              </a:ext>
            </a:extLst>
          </p:cNvPr>
          <p:cNvGrpSpPr/>
          <p:nvPr/>
        </p:nvGrpSpPr>
        <p:grpSpPr>
          <a:xfrm>
            <a:off x="3737337" y="3210994"/>
            <a:ext cx="5536400" cy="1342574"/>
            <a:chOff x="0" y="530004"/>
            <a:chExt cx="6967728" cy="134257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0AEE69-CB78-5B0F-E22A-79D95FD08785}"/>
                </a:ext>
              </a:extLst>
            </p:cNvPr>
            <p:cNvSpPr/>
            <p:nvPr/>
          </p:nvSpPr>
          <p:spPr>
            <a:xfrm>
              <a:off x="0" y="530004"/>
              <a:ext cx="6967728" cy="134257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F430AC6-D774-9F3C-D9EA-A51C4C2A140C}"/>
                </a:ext>
              </a:extLst>
            </p:cNvPr>
            <p:cNvSpPr txBox="1"/>
            <p:nvPr/>
          </p:nvSpPr>
          <p:spPr>
            <a:xfrm>
              <a:off x="65539" y="595543"/>
              <a:ext cx="6836650" cy="1211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/>
                <a:t>Αποθήκευση βιογραφικών αποφοίτων με τη δυνατότητ</a:t>
              </a:r>
              <a:r>
                <a:rPr lang="el-GR" sz="2400" b="1" dirty="0"/>
                <a:t>α εύρεσης υποψήφιου από την εταιρεία</a:t>
              </a:r>
              <a:endParaRPr 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5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63FF2782-C40C-EE5F-FB86-557FA03B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907625"/>
            <a:ext cx="11363324" cy="1042750"/>
          </a:xfrm>
        </p:spPr>
        <p:txBody>
          <a:bodyPr anchor="t">
            <a:no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Ευχαριστώ για το χρόνο σας!</a:t>
            </a:r>
          </a:p>
        </p:txBody>
      </p:sp>
    </p:spTree>
    <p:extLst>
      <p:ext uri="{BB962C8B-B14F-4D97-AF65-F5344CB8AC3E}">
        <p14:creationId xmlns:p14="http://schemas.microsoft.com/office/powerpoint/2010/main" val="209174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Office Theme</vt:lpstr>
      <vt:lpstr>Παρουσίαση του νέου Πληροφοριακού Συστήματος </vt:lpstr>
      <vt:lpstr>Η ψηφιακή δράση του Γραφείου Διασύνδεσης μέχρι τώρα.</vt:lpstr>
      <vt:lpstr>Δημοσιευμένες θέσεις εργασίας</vt:lpstr>
      <vt:lpstr>Διαθέσιμες θέσεις εργασίας στην ιστοσελίδα του Γραφείου Διασύνδεσης</vt:lpstr>
      <vt:lpstr>PowerPoint Presentation</vt:lpstr>
      <vt:lpstr>Το νέο πληροφοριακό σύστημα Γραφείων Διασύνδεσης</vt:lpstr>
      <vt:lpstr>Το νέο πληροφοριακό σύστημα Γραφείων Διασύνδεσης</vt:lpstr>
      <vt:lpstr>Ευχαριστώ για το χρόνο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νέου Πληροφοριακού Συστήματος </dc:title>
  <dc:creator>Konstantinos Alvertos</dc:creator>
  <cp:lastModifiedBy>Konstantinos Alvertos</cp:lastModifiedBy>
  <cp:revision>3</cp:revision>
  <dcterms:created xsi:type="dcterms:W3CDTF">2022-12-11T11:16:52Z</dcterms:created>
  <dcterms:modified xsi:type="dcterms:W3CDTF">2022-12-11T12:48:17Z</dcterms:modified>
</cp:coreProperties>
</file>