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8" r:id="rId4"/>
    <p:sldId id="260" r:id="rId5"/>
    <p:sldId id="264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6E9C"/>
    <a:srgbClr val="2269AA"/>
    <a:srgbClr val="F3F3F3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613F0A-CADA-4D87-8CDF-A52EB3B02DC5}" v="2" dt="2022-12-10T20:04:28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98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Αμαλία Αναστάσογλου" userId="c4effad8015d8dc4" providerId="LiveId" clId="{57613F0A-CADA-4D87-8CDF-A52EB3B02DC5}"/>
    <pc:docChg chg="modSld">
      <pc:chgData name="Αμαλία Αναστάσογλου" userId="c4effad8015d8dc4" providerId="LiveId" clId="{57613F0A-CADA-4D87-8CDF-A52EB3B02DC5}" dt="2022-12-10T20:04:46.563" v="10" actId="1076"/>
      <pc:docMkLst>
        <pc:docMk/>
      </pc:docMkLst>
      <pc:sldChg chg="addSp modSp mod">
        <pc:chgData name="Αμαλία Αναστάσογλου" userId="c4effad8015d8dc4" providerId="LiveId" clId="{57613F0A-CADA-4D87-8CDF-A52EB3B02DC5}" dt="2022-12-10T20:04:46.563" v="10" actId="1076"/>
        <pc:sldMkLst>
          <pc:docMk/>
          <pc:sldMk cId="2691009744" sldId="256"/>
        </pc:sldMkLst>
        <pc:picChg chg="add mod">
          <ac:chgData name="Αμαλία Αναστάσογλου" userId="c4effad8015d8dc4" providerId="LiveId" clId="{57613F0A-CADA-4D87-8CDF-A52EB3B02DC5}" dt="2022-12-10T20:04:22.301" v="2" actId="14100"/>
          <ac:picMkLst>
            <pc:docMk/>
            <pc:sldMk cId="2691009744" sldId="256"/>
            <ac:picMk id="2" creationId="{FBF563C1-4FAF-3056-6DE8-CA73D645EF71}"/>
          </ac:picMkLst>
        </pc:picChg>
        <pc:picChg chg="add mod">
          <ac:chgData name="Αμαλία Αναστάσογλου" userId="c4effad8015d8dc4" providerId="LiveId" clId="{57613F0A-CADA-4D87-8CDF-A52EB3B02DC5}" dt="2022-12-10T20:04:46.563" v="10" actId="1076"/>
          <ac:picMkLst>
            <pc:docMk/>
            <pc:sldMk cId="2691009744" sldId="256"/>
            <ac:picMk id="3" creationId="{F88747EE-7CD4-2023-C529-7457CC978CA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E2298-F7E1-4486-8BBF-030051178B7C}" type="datetimeFigureOut">
              <a:rPr lang="el-GR" smtClean="0"/>
              <a:t>10/12/2022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4A486-CA21-4A2B-B8E2-C73B92B3475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4045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8B4A1-C796-4408-A63E-BAA29B1D1066}" type="datetime1">
              <a:rPr lang="el-GR" smtClean="0"/>
              <a:t>10/12/2022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900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1AA76-5F07-46B0-9482-923C27169D4F}" type="datetime1">
              <a:rPr lang="el-GR" smtClean="0"/>
              <a:t>10/12/2022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784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51DC3-F9FF-474D-937F-EBA9B0D50CC8}" type="datetime1">
              <a:rPr lang="el-GR" smtClean="0"/>
              <a:t>10/12/2022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82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AD73-8293-4544-873F-B7CD66B8BAD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DDA25-842F-4B81-99F6-B2CD92CC6DB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0551D-AF71-4364-A93E-0E243F5CA80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E782D-765E-43A5-A21F-84C6C4A75029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42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400FE-5DE8-464A-A605-CE65EE95B07B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7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AFB6C-9608-445B-AF02-A6FB50E2281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8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40543-B532-47B7-B469-35C0E7DB1E13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8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3886-85EB-4580-A3E0-7F24AF727B28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97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2DC1-373D-4C42-A41E-2AF0B1927022}" type="datetime1">
              <a:rPr lang="el-GR" smtClean="0"/>
              <a:t>10/12/2022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47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8B1E-611B-4015-9CEC-EC0FA739FB5F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E1576-6791-41C3-AA0A-3BC419CE5894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9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4CC6-67A4-4A23-9DA3-873EE0A08A31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B11F3-ADB1-45A3-9D69-DE1F19B96E50}" type="datetime1">
              <a:rPr lang="el-GR" smtClean="0"/>
              <a:t>10/12/2022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627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40DE-8C1C-4463-BE80-C3605A86EE00}" type="datetime1">
              <a:rPr lang="el-GR" smtClean="0"/>
              <a:t>10/12/2022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559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5405-3F7A-47EA-A411-C529D35E868A}" type="datetime1">
              <a:rPr lang="el-GR" smtClean="0"/>
              <a:t>10/12/2022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676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6AFBC-0CDD-485C-819B-2903252E7389}" type="datetime1">
              <a:rPr lang="el-GR" smtClean="0"/>
              <a:t>10/12/2022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1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661B-3C08-4E98-95AB-D4A5873636D6}" type="datetime1">
              <a:rPr lang="el-GR" smtClean="0"/>
              <a:t>10/12/2022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03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4FDB7-1F57-4291-B65E-CC181729E356}" type="datetime1">
              <a:rPr lang="el-GR" smtClean="0"/>
              <a:t>10/12/2022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3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24098-87BB-4E45-B10D-EB048F37FDF8}" type="datetime1">
              <a:rPr lang="el-GR" smtClean="0"/>
              <a:t>10/12/2022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122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tile tx="0" ty="-3175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FDFF-FDBE-4D04-9460-FBA449E4F15A}" type="datetime1">
              <a:rPr lang="el-GR" smtClean="0"/>
              <a:t>10/12/2022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2222-BE03-4A23-978B-ED4D231999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26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tile tx="0" ty="-3175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279D8-4C18-473B-98F0-6341E40AA002}" type="datetime1">
              <a:rPr lang="el-GR" smtClean="0">
                <a:solidFill>
                  <a:prstClr val="black">
                    <a:tint val="75000"/>
                  </a:prstClr>
                </a:solidFill>
              </a:rPr>
              <a:t>10/12/2022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12222-BE03-4A23-978B-ED4D231999A5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04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Αποτέλεσμα εικόνας για ΕΚΠΑ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Στρογγυλεμένο ορθογώνιο 11"/>
          <p:cNvSpPr/>
          <p:nvPr/>
        </p:nvSpPr>
        <p:spPr>
          <a:xfrm>
            <a:off x="-684584" y="-387424"/>
            <a:ext cx="10513168" cy="7632848"/>
          </a:xfrm>
          <a:prstGeom prst="roundRect">
            <a:avLst/>
          </a:prstGeom>
          <a:gradFill flip="none" rotWithShape="1">
            <a:gsLst>
              <a:gs pos="0">
                <a:srgbClr val="FFFFFF">
                  <a:alpha val="75000"/>
                  <a:lumMod val="70000"/>
                </a:srgbClr>
              </a:gs>
              <a:gs pos="0">
                <a:srgbClr val="E6E6E6">
                  <a:lumMod val="78000"/>
                  <a:alpha val="60000"/>
                </a:srgbClr>
              </a:gs>
              <a:gs pos="88000">
                <a:srgbClr val="D0D0D0">
                  <a:lumMod val="98000"/>
                  <a:alpha val="67000"/>
                </a:srgbClr>
              </a:gs>
              <a:gs pos="24000">
                <a:srgbClr val="EDEDED">
                  <a:lumMod val="86000"/>
                  <a:lumOff val="14000"/>
                  <a:alpha val="51000"/>
                </a:srgbClr>
              </a:gs>
              <a:gs pos="57000">
                <a:srgbClr val="E6E6E6">
                  <a:lumMod val="64000"/>
                  <a:lumOff val="36000"/>
                  <a:alpha val="87000"/>
                </a:srgbClr>
              </a:gs>
              <a:gs pos="100000">
                <a:srgbClr val="E6E6E6">
                  <a:lumMod val="45000"/>
                  <a:alpha val="35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>
                    <a:alpha val="85000"/>
                  </a:srgb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>
                    <a:alpha val="85000"/>
                  </a:srgbClr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endParaRPr lang="el-GR" b="1" dirty="0">
              <a:ln w="3175">
                <a:solidFill>
                  <a:srgbClr val="F3F3F3">
                    <a:alpha val="85000"/>
                  </a:srgbClr>
                </a:solidFill>
              </a:ln>
              <a:solidFill>
                <a:srgbClr val="246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r>
              <a:rPr lang="el-GR" sz="2800" b="1" dirty="0">
                <a:ln w="3175">
                  <a:solidFill>
                    <a:srgbClr val="F3F3F3">
                      <a:alpha val="85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Υπηρεσίες Γραφείου Διασύνδεσης</a:t>
            </a:r>
          </a:p>
          <a:p>
            <a:pPr algn="ctr"/>
            <a:endParaRPr lang="el-GR" sz="2800" b="1" dirty="0">
              <a:ln w="3175">
                <a:solidFill>
                  <a:srgbClr val="F3F3F3">
                    <a:alpha val="85000"/>
                  </a:srgbClr>
                </a:solidFill>
              </a:ln>
              <a:solidFill>
                <a:srgbClr val="246E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endParaRPr lang="el-GR" sz="2000" b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/>
            <a:br>
              <a:rPr lang="el-GR" b="1" i="1" dirty="0">
                <a:ln w="3175">
                  <a:solidFill>
                    <a:srgbClr val="F3F3F3">
                      <a:alpha val="75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br>
              <a:rPr lang="el-GR" b="1" i="1" dirty="0">
                <a:ln w="3175">
                  <a:solidFill>
                    <a:srgbClr val="F3F3F3">
                      <a:alpha val="75000"/>
                    </a:srgb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el-GR" b="1" i="1" dirty="0">
                <a:ln w="3175">
                  <a:solidFill>
                    <a:srgbClr val="F3F3F3">
                      <a:alpha val="75000"/>
                    </a:srgbClr>
                  </a:solidFill>
                </a:ln>
                <a:solidFill>
                  <a:schemeClr val="tx1"/>
                </a:solidFill>
                <a:latin typeface="+mj-lt"/>
              </a:rPr>
              <a:t>Κατερίνα Αργυροπούλου</a:t>
            </a:r>
            <a:br>
              <a:rPr lang="el-GR" b="1" dirty="0">
                <a:ln w="3175">
                  <a:solidFill>
                    <a:srgbClr val="F3F3F3">
                      <a:alpha val="75000"/>
                    </a:srgbClr>
                  </a:solidFill>
                </a:ln>
                <a:solidFill>
                  <a:schemeClr val="tx1"/>
                </a:solidFill>
                <a:latin typeface="+mj-lt"/>
              </a:rPr>
            </a:br>
            <a:r>
              <a:rPr lang="el-GR" b="1" i="1" dirty="0">
                <a:ln w="3175">
                  <a:solidFill>
                    <a:srgbClr val="F3F3F3">
                      <a:alpha val="75000"/>
                    </a:srgbClr>
                  </a:solidFill>
                </a:ln>
                <a:solidFill>
                  <a:schemeClr val="tx1"/>
                </a:solidFill>
                <a:latin typeface="+mj-lt"/>
              </a:rPr>
              <a:t>Επίκουρη Καθηγήτρια </a:t>
            </a:r>
          </a:p>
          <a:p>
            <a:pPr algn="ctr"/>
            <a:r>
              <a:rPr lang="el-GR" b="1" i="1" dirty="0">
                <a:ln w="3175">
                  <a:solidFill>
                    <a:srgbClr val="F3F3F3">
                      <a:alpha val="75000"/>
                    </a:srgbClr>
                  </a:solidFill>
                </a:ln>
                <a:solidFill>
                  <a:schemeClr val="tx1"/>
                </a:solidFill>
                <a:latin typeface="+mj-lt"/>
              </a:rPr>
              <a:t>Επαγγελματικού Προσανατολισμού και </a:t>
            </a:r>
          </a:p>
          <a:p>
            <a:pPr algn="ctr"/>
            <a:r>
              <a:rPr lang="el-GR" b="1" i="1" dirty="0">
                <a:ln w="3175">
                  <a:solidFill>
                    <a:srgbClr val="F3F3F3">
                      <a:alpha val="75000"/>
                    </a:srgbClr>
                  </a:solidFill>
                </a:ln>
                <a:solidFill>
                  <a:schemeClr val="tx1"/>
                </a:solidFill>
                <a:latin typeface="+mj-lt"/>
              </a:rPr>
              <a:t>Λήψης Επαγγελματικών Αποφάσεων</a:t>
            </a:r>
          </a:p>
          <a:p>
            <a:pPr algn="ctr"/>
            <a:endParaRPr lang="el-GR" sz="14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ctr"/>
            <a:endParaRPr lang="el-GR" sz="2000" b="1" i="1" dirty="0">
              <a:ln w="3175">
                <a:solidFill>
                  <a:srgbClr val="F3F3F3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Στρογγυλεμένο ορθογώνιο 22"/>
          <p:cNvSpPr/>
          <p:nvPr/>
        </p:nvSpPr>
        <p:spPr>
          <a:xfrm>
            <a:off x="119472" y="157189"/>
            <a:ext cx="3693443" cy="934219"/>
          </a:xfrm>
          <a:prstGeom prst="roundRect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10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" dist="25400" dir="27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glow" dir="t">
              <a:rot lat="0" lon="0" rev="0"/>
            </a:lightRig>
          </a:scene3d>
          <a:sp3d extrusionH="31750" contourW="12700" prstMaterial="translucentPowder">
            <a:extrusionClr>
              <a:schemeClr val="bg2">
                <a:lumMod val="50000"/>
              </a:schemeClr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F563C1-4FAF-3056-6DE8-CA73D645EF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157189"/>
            <a:ext cx="2349294" cy="1615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8747EE-7CD4-2023-C529-7457CC978C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722" y="5949280"/>
            <a:ext cx="6110556" cy="81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0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Ορθογώνιο 3"/>
          <p:cNvSpPr/>
          <p:nvPr/>
        </p:nvSpPr>
        <p:spPr>
          <a:xfrm>
            <a:off x="323528" y="1052736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dirty="0"/>
              <a:t>-</a:t>
            </a:r>
            <a:r>
              <a:rPr lang="el-GR" sz="2400" dirty="0"/>
              <a:t>να μάθει </a:t>
            </a:r>
            <a:r>
              <a:rPr lang="el-GR" sz="2400" b="1" dirty="0"/>
              <a:t>πώς να μαθαίνει</a:t>
            </a:r>
            <a:r>
              <a:rPr lang="el-GR" sz="2400" dirty="0"/>
              <a:t>, 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-να αναπτύσσει </a:t>
            </a:r>
            <a:r>
              <a:rPr lang="el-GR" sz="2400" b="1" dirty="0"/>
              <a:t>προσωπικές – μαλακές δεξιότητες </a:t>
            </a:r>
            <a:r>
              <a:rPr lang="el-GR" sz="2400" dirty="0"/>
              <a:t>ή αλλιώς soft skills όπως λέγονται, που θα τον κάνουν να διεκδικήσει , να διατηρήσει και να εξελίξει τη θέση εργασίας του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- να αποκτήσει </a:t>
            </a:r>
            <a:r>
              <a:rPr lang="el-GR" sz="2400" b="1" dirty="0"/>
              <a:t>εξειδικευμένες</a:t>
            </a:r>
            <a:r>
              <a:rPr lang="el-GR" sz="2400" dirty="0"/>
              <a:t> αλλά και </a:t>
            </a:r>
            <a:r>
              <a:rPr lang="el-GR" sz="2400" b="1" dirty="0"/>
              <a:t>διεπιστημονικές</a:t>
            </a:r>
            <a:r>
              <a:rPr lang="el-GR" sz="2400" dirty="0"/>
              <a:t> γνώσεις και εν γένει,</a:t>
            </a:r>
          </a:p>
          <a:p>
            <a:pPr algn="just">
              <a:lnSpc>
                <a:spcPct val="150000"/>
              </a:lnSpc>
            </a:pPr>
            <a:r>
              <a:rPr lang="el-GR" sz="2400" dirty="0"/>
              <a:t>- να χαράξει και να </a:t>
            </a:r>
            <a:r>
              <a:rPr lang="el-GR" sz="2400" b="1" dirty="0"/>
              <a:t>διαχειριστεί ο ίδιος </a:t>
            </a:r>
            <a:r>
              <a:rPr lang="el-GR" sz="2400" dirty="0"/>
              <a:t>το μονοπάτι της σταδιοδρομίας του με απώτερο σκοπό την επαγγελματική ολοκλήρωση και ικανοποίηση.</a:t>
            </a:r>
          </a:p>
        </p:txBody>
      </p:sp>
    </p:spTree>
    <p:extLst>
      <p:ext uri="{BB962C8B-B14F-4D97-AF65-F5344CB8AC3E}">
        <p14:creationId xmlns:p14="http://schemas.microsoft.com/office/powerpoint/2010/main" val="90926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62767" y="72011"/>
            <a:ext cx="1844941" cy="476671"/>
          </a:xfrm>
          <a:prstGeom prst="round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76200" contourW="12700" prstMaterial="translucentPowder">
            <a:extrusionClr>
              <a:schemeClr val="bg2">
                <a:lumMod val="5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92696"/>
            <a:ext cx="871296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Η </a:t>
            </a:r>
            <a:r>
              <a:rPr lang="el-GR" b="1" dirty="0"/>
              <a:t>Συμβουλευτική Σταδιοδρομίας </a:t>
            </a:r>
            <a:r>
              <a:rPr lang="el-GR" dirty="0"/>
              <a:t>αποτελεί τον πυρήνα της δραστηριότητας του Γραφείου Διασύνδεσης του ΕΚΠΑ. </a:t>
            </a:r>
          </a:p>
          <a:p>
            <a:endParaRPr lang="el-GR" dirty="0"/>
          </a:p>
          <a:p>
            <a:pPr algn="just"/>
            <a:r>
              <a:rPr lang="el-GR" dirty="0"/>
              <a:t>Οι υπηρεσίες και οι δράσεις της στοχεύουν στην </a:t>
            </a:r>
            <a:r>
              <a:rPr lang="el-GR" b="1" spc="600" dirty="0"/>
              <a:t>ενδυνάμωση</a:t>
            </a:r>
            <a:r>
              <a:rPr lang="el-GR" dirty="0"/>
              <a:t> των ωφελούμενων να διαχειριστούν, με όσο το δυνατόν περισσότερη αποτελεσματικότητα, κρίσιμα στοιχεία που χαρακτηρίζουν τη σύγχρονη αγορά εργασίας, όπως είναι η </a:t>
            </a:r>
            <a:r>
              <a:rPr lang="el-GR" b="1" i="1" dirty="0"/>
              <a:t>πολυπλοκότητα</a:t>
            </a:r>
            <a:r>
              <a:rPr lang="el-GR" dirty="0"/>
              <a:t> των επαγγελματικών περιβαλλόντων και η </a:t>
            </a:r>
            <a:r>
              <a:rPr lang="el-GR" b="1" i="1" dirty="0"/>
              <a:t>ρευστότητα</a:t>
            </a:r>
            <a:r>
              <a:rPr lang="el-GR" dirty="0"/>
              <a:t> των εργασιακών συνθηκών, αλλά και να </a:t>
            </a:r>
            <a:r>
              <a:rPr lang="el-GR" b="1" i="1" dirty="0"/>
              <a:t>υποστηρίξουν</a:t>
            </a:r>
            <a:r>
              <a:rPr lang="el-GR" dirty="0"/>
              <a:t> τους ωφελούμενους κατά τη μετάβασή τους σε επόμενο στάδιο σπουδών. </a:t>
            </a:r>
          </a:p>
          <a:p>
            <a:pPr algn="just"/>
            <a:endParaRPr lang="el-GR" dirty="0"/>
          </a:p>
          <a:p>
            <a:pPr algn="just"/>
            <a:r>
              <a:rPr lang="el-GR" sz="2200" b="1" dirty="0"/>
              <a:t>Βασικά πεδία: </a:t>
            </a:r>
          </a:p>
          <a:p>
            <a:pPr algn="just"/>
            <a:endParaRPr lang="el-GR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2000" b="1" dirty="0"/>
              <a:t>Διαμόρφωση Επαγγελματικής Αυτοεικόνας</a:t>
            </a:r>
            <a:r>
              <a:rPr lang="el-GR" sz="2000" dirty="0"/>
              <a:t>, μέσα από την ανίχνευση αξιών, κλίσεων, ικανοτήτων σχετικών με το επάγγελμα.</a:t>
            </a:r>
          </a:p>
          <a:p>
            <a:pPr marL="285750" indent="-285750" algn="just">
              <a:buFontTx/>
              <a:buChar char="-"/>
            </a:pPr>
            <a:endParaRPr lang="el-GR" sz="2000" dirty="0"/>
          </a:p>
          <a:p>
            <a:pPr marL="285750" indent="-285750" algn="just">
              <a:buFontTx/>
              <a:buChar char="-"/>
            </a:pPr>
            <a:r>
              <a:rPr lang="el-GR" sz="2000" b="1" dirty="0"/>
              <a:t>Εκπόνηση Σχεδίου </a:t>
            </a:r>
            <a:r>
              <a:rPr lang="el-GR" sz="2000" dirty="0"/>
              <a:t>επαγγελματικής πορείας.</a:t>
            </a:r>
          </a:p>
          <a:p>
            <a:pPr marL="285750" indent="-285750" algn="just">
              <a:buFontTx/>
              <a:buChar char="-"/>
            </a:pPr>
            <a:endParaRPr lang="el-GR" sz="2000" dirty="0"/>
          </a:p>
          <a:p>
            <a:pPr algn="just">
              <a:lnSpc>
                <a:spcPct val="150000"/>
              </a:lnSpc>
            </a:pPr>
            <a:r>
              <a:rPr lang="el-GR" sz="2000" dirty="0"/>
              <a:t>-  </a:t>
            </a:r>
            <a:r>
              <a:rPr lang="el-GR" sz="2000" b="1" dirty="0"/>
              <a:t>Ανάπτυξη βασικών δεξιοτήτων </a:t>
            </a:r>
            <a:r>
              <a:rPr lang="el-GR" sz="2000" dirty="0"/>
              <a:t>και </a:t>
            </a:r>
            <a:r>
              <a:rPr lang="el-GR" sz="2000" b="1" dirty="0"/>
              <a:t>Δεξιοτήτων Ζωής </a:t>
            </a:r>
            <a:r>
              <a:rPr lang="el-GR" sz="2000" dirty="0"/>
              <a:t>όπως προσαρμοστικότητα, ευελιξία, διαχείριση χρόνου, διαχείριση άγχους, κλπ.</a:t>
            </a:r>
          </a:p>
          <a:p>
            <a:pPr algn="just"/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50022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Στρογγυλεμένο ορθογώνιο 13"/>
          <p:cNvSpPr/>
          <p:nvPr/>
        </p:nvSpPr>
        <p:spPr>
          <a:xfrm>
            <a:off x="62767" y="72011"/>
            <a:ext cx="1844941" cy="476671"/>
          </a:xfrm>
          <a:prstGeom prst="round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 extrusionH="76200" contourW="12700" prstMaterial="translucentPowder">
            <a:extrusionClr>
              <a:schemeClr val="bg2">
                <a:lumMod val="50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14" y="1412776"/>
            <a:ext cx="871296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/>
              <a:t>Η </a:t>
            </a:r>
            <a:r>
              <a:rPr lang="el-GR" sz="2200" b="1" dirty="0"/>
              <a:t>Συμβουλευτική Σταδιοδρομίας </a:t>
            </a:r>
            <a:r>
              <a:rPr lang="el-GR" sz="2200" dirty="0"/>
              <a:t>αποτελεί τον πυρήνα της δραστηριότητας του Γραφείου Διασύνδεσης του ΕΚΠΑ. </a:t>
            </a:r>
          </a:p>
          <a:p>
            <a:endParaRPr lang="el-GR" sz="2200" dirty="0"/>
          </a:p>
          <a:p>
            <a:pPr algn="just"/>
            <a:endParaRPr lang="el-GR" dirty="0"/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l-GR" sz="2100" b="1" dirty="0"/>
              <a:t>Πληροφορίες </a:t>
            </a:r>
            <a:r>
              <a:rPr lang="el-GR" sz="2100" dirty="0"/>
              <a:t>σχετικά με τη σύνταξη </a:t>
            </a:r>
            <a:r>
              <a:rPr lang="el-GR" sz="2100" b="1" dirty="0"/>
              <a:t>Βιογραφικού Σημειώματος </a:t>
            </a:r>
            <a:r>
              <a:rPr lang="el-GR" sz="2100" dirty="0"/>
              <a:t>και </a:t>
            </a:r>
            <a:r>
              <a:rPr lang="el-GR" sz="2100" b="1" dirty="0"/>
              <a:t>Συνοδευτικής Επιστολής</a:t>
            </a:r>
            <a:r>
              <a:rPr lang="el-GR" sz="2100" dirty="0"/>
              <a:t>.</a:t>
            </a:r>
          </a:p>
          <a:p>
            <a:pPr marL="285750" indent="-285750" algn="just">
              <a:buFontTx/>
              <a:buChar char="-"/>
            </a:pPr>
            <a:endParaRPr lang="el-GR" sz="2100" dirty="0"/>
          </a:p>
          <a:p>
            <a:pPr marL="285750" indent="-285750" algn="just">
              <a:buFontTx/>
              <a:buChar char="-"/>
            </a:pPr>
            <a:r>
              <a:rPr lang="el-GR" sz="2100" b="1" dirty="0"/>
              <a:t>Προετοιμασία</a:t>
            </a:r>
            <a:r>
              <a:rPr lang="el-GR" sz="2100" dirty="0"/>
              <a:t> για </a:t>
            </a:r>
            <a:r>
              <a:rPr lang="el-GR" sz="2100" b="1" dirty="0"/>
              <a:t>Συνέντευξη Επιλογής</a:t>
            </a:r>
            <a:r>
              <a:rPr lang="el-GR" sz="2100" dirty="0"/>
              <a:t>.</a:t>
            </a:r>
          </a:p>
          <a:p>
            <a:pPr algn="just"/>
            <a:r>
              <a:rPr lang="el-GR" sz="2100" dirty="0"/>
              <a:t> </a:t>
            </a:r>
          </a:p>
          <a:p>
            <a:pPr marL="285750" indent="-285750" algn="just">
              <a:buFontTx/>
              <a:buChar char="-"/>
            </a:pPr>
            <a:r>
              <a:rPr lang="el-GR" sz="2100" b="1" dirty="0"/>
              <a:t>Τεχνικές Αναζήτησης Εργασίας</a:t>
            </a:r>
            <a:r>
              <a:rPr lang="el-GR" sz="2100" dirty="0"/>
              <a:t>.</a:t>
            </a:r>
          </a:p>
          <a:p>
            <a:pPr marL="285750" indent="-285750" algn="just">
              <a:buFontTx/>
              <a:buChar char="-"/>
            </a:pPr>
            <a:endParaRPr lang="el-GR" sz="2100" dirty="0"/>
          </a:p>
          <a:p>
            <a:pPr algn="just"/>
            <a:r>
              <a:rPr lang="el-GR" sz="2100" dirty="0"/>
              <a:t>-    Ενθάρρυνση </a:t>
            </a:r>
            <a:r>
              <a:rPr lang="el-GR" sz="2100" b="1" dirty="0"/>
              <a:t>Επιχειρηματικότητας</a:t>
            </a:r>
            <a:r>
              <a:rPr lang="el-GR" sz="2100" dirty="0"/>
              <a:t>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904539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9BC173A6-3DDB-44EE-8151-9707AAE9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6805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300" b="1" spc="300" dirty="0"/>
              <a:t>Πληροφόρηση </a:t>
            </a:r>
            <a:r>
              <a:rPr lang="el-GR" sz="2300" dirty="0"/>
              <a:t>για </a:t>
            </a:r>
            <a:r>
              <a:rPr lang="el-GR" sz="2300" b="1" i="1" dirty="0"/>
              <a:t>προπτυχιακά</a:t>
            </a:r>
            <a:r>
              <a:rPr lang="el-GR" sz="2300" dirty="0"/>
              <a:t> και </a:t>
            </a:r>
            <a:r>
              <a:rPr lang="el-GR" sz="2300" b="1" i="1" dirty="0"/>
              <a:t>μεταπτυχιακά</a:t>
            </a:r>
            <a:r>
              <a:rPr lang="el-GR" sz="2300" dirty="0"/>
              <a:t> προγράμματα σπουδών, ως βασικό μέρος της διαδικασίας λήψης αποφάσεων  των ωφελούμενων, προκειμένου να βοηθηθούν στη χάραξη της εκπαιδευτικής τους πορείας.</a:t>
            </a:r>
          </a:p>
          <a:p>
            <a:pPr marL="0" indent="0" algn="just">
              <a:buNone/>
            </a:pPr>
            <a:endParaRPr lang="el-GR" sz="2300" dirty="0"/>
          </a:p>
          <a:p>
            <a:pPr marL="0" indent="0" algn="just">
              <a:buNone/>
            </a:pPr>
            <a:r>
              <a:rPr lang="el-GR" sz="2300" b="1" spc="300" dirty="0"/>
              <a:t>Δικτύωση</a:t>
            </a:r>
            <a:r>
              <a:rPr lang="el-GR" sz="2300" dirty="0"/>
              <a:t> και συνεργασία με </a:t>
            </a:r>
            <a:r>
              <a:rPr lang="el-GR" sz="2300" b="1" i="1" dirty="0"/>
              <a:t>φορείς απασχόλησης</a:t>
            </a:r>
            <a:r>
              <a:rPr lang="el-GR" sz="2300" dirty="0"/>
              <a:t>, μέσα από την προώθηση ευκαιριών απασχόλησης από επιχειρήσεις και οργανισμούς σε φοιτητές και αποφοίτους του Ιδρύματος. </a:t>
            </a:r>
          </a:p>
          <a:p>
            <a:pPr marL="0" indent="0" algn="just">
              <a:buNone/>
            </a:pPr>
            <a:endParaRPr lang="el-GR" sz="2300" dirty="0"/>
          </a:p>
          <a:p>
            <a:pPr marL="0" indent="0" algn="just">
              <a:buNone/>
            </a:pPr>
            <a:r>
              <a:rPr lang="el-GR" sz="2300" b="1" spc="300" dirty="0"/>
              <a:t>Μελέτες Απορρόφησης </a:t>
            </a:r>
            <a:r>
              <a:rPr lang="el-GR" sz="2300" dirty="0"/>
              <a:t>των αποφοίτων του ΕΚΠΑ στο πλαίσιο παροχής έγκυρης και έγκαιρης πληροφόρησης.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83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8C35647-AED2-3C94-1FB8-BF48EDE69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0688"/>
            <a:ext cx="8568952" cy="5505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400" b="1" spc="300" dirty="0"/>
              <a:t>Σεμινάρια </a:t>
            </a:r>
            <a:r>
              <a:rPr lang="el-GR" sz="2400" dirty="0"/>
              <a:t>δια ζώσης και εξ’ αποστάσεως (</a:t>
            </a:r>
            <a:r>
              <a:rPr lang="el-GR" sz="2400" dirty="0" err="1"/>
              <a:t>webinars</a:t>
            </a:r>
            <a:r>
              <a:rPr lang="el-GR" sz="2400" dirty="0"/>
              <a:t>) για την ενδυνάμωση των δεξιοτήτων φοιτητών και αποφοίτων στην προσπάθειά τους να αναζητήσουν εργασία ή να δημιουργήσουν την δική τους επιχείρηση.	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just">
              <a:buNone/>
            </a:pPr>
            <a:endParaRPr lang="el-GR" sz="2400" b="1" spc="300" dirty="0"/>
          </a:p>
          <a:p>
            <a:pPr marL="0" indent="0" algn="just">
              <a:buNone/>
            </a:pPr>
            <a:r>
              <a:rPr lang="el-GR" sz="2400" b="1" spc="300" dirty="0"/>
              <a:t>Εκδηλώσεις</a:t>
            </a:r>
            <a:r>
              <a:rPr lang="el-GR" sz="2400" dirty="0"/>
              <a:t> και </a:t>
            </a:r>
            <a:r>
              <a:rPr lang="el-GR" sz="2400" b="1" spc="300" dirty="0"/>
              <a:t>δράσεις</a:t>
            </a:r>
            <a:r>
              <a:rPr lang="el-GR" sz="2400" dirty="0"/>
              <a:t>, όπως η σημερινή, οι «</a:t>
            </a:r>
            <a:r>
              <a:rPr lang="el-GR" sz="2400" b="1" spc="300" dirty="0"/>
              <a:t>Ημέρες Καριέρας</a:t>
            </a:r>
            <a:r>
              <a:rPr lang="el-GR" sz="2400" dirty="0"/>
              <a:t>», που συμβάλλουν στη λειτουργία του Πανεπιστημίου ως ένα </a:t>
            </a:r>
            <a:r>
              <a:rPr lang="el-GR" sz="2400" b="1" i="1" dirty="0"/>
              <a:t>κανάλι επικοινωνίας </a:t>
            </a:r>
            <a:r>
              <a:rPr lang="el-GR" sz="2400" dirty="0"/>
              <a:t>μεταξύ φοιτητών και αποφοίτων με εκπροσώπους και στελέχη επιλογής προσωπικού επιχειρήσεων και οργανισμών με σημαντική παρουσία στο επιχειρηματικό γίγνεσθαι της χώρας μας.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111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>
          <a:xfrm>
            <a:off x="467544" y="5373216"/>
            <a:ext cx="4176464" cy="864096"/>
          </a:xfrm>
        </p:spPr>
        <p:txBody>
          <a:bodyPr/>
          <a:lstStyle/>
          <a:p>
            <a:r>
              <a:rPr lang="el-GR" sz="3600" dirty="0">
                <a:solidFill>
                  <a:schemeClr val="tx1"/>
                </a:solidFill>
              </a:rPr>
              <a:t>Σας ευχαριστώ</a:t>
            </a:r>
          </a:p>
        </p:txBody>
      </p:sp>
    </p:spTree>
    <p:extLst>
      <p:ext uri="{BB962C8B-B14F-4D97-AF65-F5344CB8AC3E}">
        <p14:creationId xmlns:p14="http://schemas.microsoft.com/office/powerpoint/2010/main" val="332725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Bar dir="vert"/>
      </p:transition>
    </mc:Choice>
    <mc:Fallback xmlns="">
      <p:transition>
        <p:randomBar dir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392</Words>
  <Application>Microsoft Office PowerPoint</Application>
  <PresentationFormat>On-screen Show (4:3)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Calibri</vt:lpstr>
      <vt:lpstr>Cambria</vt:lpstr>
      <vt:lpstr>Θέμα του Office</vt:lpstr>
      <vt:lpstr>1_Θέμα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John</dc:creator>
  <cp:lastModifiedBy>Αμαλία Αναστάσογλου</cp:lastModifiedBy>
  <cp:revision>78</cp:revision>
  <dcterms:created xsi:type="dcterms:W3CDTF">2019-08-21T18:10:18Z</dcterms:created>
  <dcterms:modified xsi:type="dcterms:W3CDTF">2022-12-10T20:04:46Z</dcterms:modified>
</cp:coreProperties>
</file>