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0" r:id="rId3"/>
    <p:sldId id="271" r:id="rId4"/>
    <p:sldId id="272" r:id="rId5"/>
    <p:sldId id="277" r:id="rId6"/>
    <p:sldId id="276" r:id="rId7"/>
    <p:sldId id="275"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2" r:id="rId22"/>
    <p:sldId id="293" r:id="rId23"/>
    <p:sldId id="294" r:id="rId24"/>
    <p:sldId id="25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773" autoAdjust="0"/>
  </p:normalViewPr>
  <p:slideViewPr>
    <p:cSldViewPr snapToGrid="0">
      <p:cViewPr varScale="1">
        <p:scale>
          <a:sx n="140" d="100"/>
          <a:sy n="140" d="100"/>
        </p:scale>
        <p:origin x="99" y="2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r>
              <a:rPr lang="el-GR"/>
              <a:t>Επιλογή σχολής</a:t>
            </a:r>
            <a:endParaRPr lang="en-US"/>
          </a:p>
        </c:rich>
      </c:tx>
      <c:overlay val="0"/>
      <c:spPr>
        <a:noFill/>
        <a:ln>
          <a:noFill/>
        </a:ln>
        <a:effectLst/>
      </c:spPr>
      <c:txPr>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Ποσοστό</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f>Sheet1!$A$2:$A$5</c:f>
              <c:strCache>
                <c:ptCount val="4"/>
                <c:pt idx="0">
                  <c:v>1η επιλογή</c:v>
                </c:pt>
                <c:pt idx="1">
                  <c:v>2η-5η επιλογή</c:v>
                </c:pt>
                <c:pt idx="2">
                  <c:v>6η-10η επιλογή</c:v>
                </c:pt>
                <c:pt idx="3">
                  <c:v>Άλλη επιλογή</c:v>
                </c:pt>
              </c:strCache>
            </c:strRef>
          </c:cat>
          <c:val>
            <c:numRef>
              <c:f>Sheet1!$B$2:$B$5</c:f>
              <c:numCache>
                <c:formatCode>0.00%</c:formatCode>
                <c:ptCount val="4"/>
                <c:pt idx="0">
                  <c:v>0.63700000000000001</c:v>
                </c:pt>
                <c:pt idx="1">
                  <c:v>0.29199999999999998</c:v>
                </c:pt>
                <c:pt idx="2">
                  <c:v>4.1000000000000002E-2</c:v>
                </c:pt>
                <c:pt idx="3" formatCode="0%">
                  <c:v>0.03</c:v>
                </c:pt>
              </c:numCache>
            </c:numRef>
          </c:val>
          <c:extLst>
            <c:ext xmlns:c16="http://schemas.microsoft.com/office/drawing/2014/chart" uri="{C3380CC4-5D6E-409C-BE32-E72D297353CC}">
              <c16:uniqueId val="{00000000-3EF4-45C5-AF8C-11A33A67C5DB}"/>
            </c:ext>
          </c:extLst>
        </c:ser>
        <c:dLbls>
          <c:showLegendKey val="0"/>
          <c:showVal val="0"/>
          <c:showCatName val="0"/>
          <c:showSerName val="0"/>
          <c:showPercent val="0"/>
          <c:showBubbleSize val="0"/>
        </c:dLbls>
        <c:gapWidth val="150"/>
        <c:axId val="668574624"/>
        <c:axId val="668573312"/>
      </c:barChart>
      <c:catAx>
        <c:axId val="668574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668573312"/>
        <c:crosses val="autoZero"/>
        <c:auto val="1"/>
        <c:lblAlgn val="ctr"/>
        <c:lblOffset val="100"/>
        <c:noMultiLvlLbl val="0"/>
      </c:catAx>
      <c:valAx>
        <c:axId val="668573312"/>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66857462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400"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r>
              <a:rPr lang="el-GR" baseline="0" dirty="0"/>
              <a:t>Οι σπουδές ως καλή βάση για είσοδο στην αγορά εργασίας</a:t>
            </a:r>
            <a:endParaRPr lang="en-US" dirty="0"/>
          </a:p>
        </c:rich>
      </c:tx>
      <c:overlay val="0"/>
      <c:spPr>
        <a:noFill/>
        <a:ln>
          <a:noFill/>
        </a:ln>
        <a:effectLst/>
      </c:spPr>
      <c:txPr>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Ποσοστό</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f>Sheet1!$A$2:$A$6</c:f>
              <c:strCache>
                <c:ptCount val="5"/>
                <c:pt idx="0">
                  <c:v>Διαφωνώ κατά πολύ</c:v>
                </c:pt>
                <c:pt idx="1">
                  <c:v>Διαφωνώ </c:v>
                </c:pt>
                <c:pt idx="2">
                  <c:v>Ούτε συμφωνώ, ούτε διαφωνώ</c:v>
                </c:pt>
                <c:pt idx="3">
                  <c:v>Συμφωνώ</c:v>
                </c:pt>
                <c:pt idx="4">
                  <c:v>Συμφωνώ κατά πολύ</c:v>
                </c:pt>
              </c:strCache>
            </c:strRef>
          </c:cat>
          <c:val>
            <c:numRef>
              <c:f>Sheet1!$B$2:$B$6</c:f>
              <c:numCache>
                <c:formatCode>0.00%</c:formatCode>
                <c:ptCount val="5"/>
                <c:pt idx="0">
                  <c:v>8.8999999999999996E-2</c:v>
                </c:pt>
                <c:pt idx="1">
                  <c:v>0.14299999999999999</c:v>
                </c:pt>
                <c:pt idx="2">
                  <c:v>0.20300000000000001</c:v>
                </c:pt>
                <c:pt idx="3">
                  <c:v>0.35699999999999998</c:v>
                </c:pt>
                <c:pt idx="4">
                  <c:v>0.20799999999999999</c:v>
                </c:pt>
              </c:numCache>
            </c:numRef>
          </c:val>
          <c:extLst>
            <c:ext xmlns:c16="http://schemas.microsoft.com/office/drawing/2014/chart" uri="{C3380CC4-5D6E-409C-BE32-E72D297353CC}">
              <c16:uniqueId val="{00000000-3EF4-45C5-AF8C-11A33A67C5DB}"/>
            </c:ext>
          </c:extLst>
        </c:ser>
        <c:dLbls>
          <c:showLegendKey val="0"/>
          <c:showVal val="0"/>
          <c:showCatName val="0"/>
          <c:showSerName val="0"/>
          <c:showPercent val="0"/>
          <c:showBubbleSize val="0"/>
        </c:dLbls>
        <c:gapWidth val="150"/>
        <c:axId val="668574624"/>
        <c:axId val="668573312"/>
      </c:barChart>
      <c:catAx>
        <c:axId val="668574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668573312"/>
        <c:crosses val="autoZero"/>
        <c:auto val="1"/>
        <c:lblAlgn val="ctr"/>
        <c:lblOffset val="100"/>
        <c:noMultiLvlLbl val="0"/>
      </c:catAx>
      <c:valAx>
        <c:axId val="668573312"/>
        <c:scaling>
          <c:orientation val="minMax"/>
          <c:max val="0.70000000000000007"/>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66857462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r>
              <a:rPr lang="el-GR" baseline="0" dirty="0"/>
              <a:t>Απόκτηση πρακτικών γνώσεων και μεθόδων για είσοδο στην αγορά εργασίας</a:t>
            </a:r>
            <a:endParaRPr lang="en-US" dirty="0"/>
          </a:p>
        </c:rich>
      </c:tx>
      <c:overlay val="0"/>
      <c:spPr>
        <a:noFill/>
        <a:ln>
          <a:noFill/>
        </a:ln>
        <a:effectLst/>
      </c:spPr>
      <c:txPr>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Ποσοστό</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f>Sheet1!$A$2:$A$3</c:f>
              <c:strCache>
                <c:ptCount val="2"/>
                <c:pt idx="0">
                  <c:v>Ναι</c:v>
                </c:pt>
                <c:pt idx="1">
                  <c:v>Όχι</c:v>
                </c:pt>
              </c:strCache>
            </c:strRef>
          </c:cat>
          <c:val>
            <c:numRef>
              <c:f>Sheet1!$B$2:$B$3</c:f>
              <c:numCache>
                <c:formatCode>0.00%</c:formatCode>
                <c:ptCount val="2"/>
                <c:pt idx="0">
                  <c:v>0.189</c:v>
                </c:pt>
                <c:pt idx="1">
                  <c:v>0.81100000000000005</c:v>
                </c:pt>
              </c:numCache>
            </c:numRef>
          </c:val>
          <c:extLst>
            <c:ext xmlns:c16="http://schemas.microsoft.com/office/drawing/2014/chart" uri="{C3380CC4-5D6E-409C-BE32-E72D297353CC}">
              <c16:uniqueId val="{00000000-3EF4-45C5-AF8C-11A33A67C5DB}"/>
            </c:ext>
          </c:extLst>
        </c:ser>
        <c:dLbls>
          <c:showLegendKey val="0"/>
          <c:showVal val="0"/>
          <c:showCatName val="0"/>
          <c:showSerName val="0"/>
          <c:showPercent val="0"/>
          <c:showBubbleSize val="0"/>
        </c:dLbls>
        <c:gapWidth val="150"/>
        <c:axId val="668574624"/>
        <c:axId val="668573312"/>
      </c:barChart>
      <c:catAx>
        <c:axId val="668574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668573312"/>
        <c:crosses val="autoZero"/>
        <c:auto val="1"/>
        <c:lblAlgn val="ctr"/>
        <c:lblOffset val="100"/>
        <c:noMultiLvlLbl val="0"/>
      </c:catAx>
      <c:valAx>
        <c:axId val="668573312"/>
        <c:scaling>
          <c:orientation val="minMax"/>
          <c:max val="0.9"/>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66857462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r>
              <a:rPr lang="el-GR" baseline="0" dirty="0"/>
              <a:t>Πληροφόρηση επιλογών καριέρας</a:t>
            </a:r>
            <a:endParaRPr lang="en-US" dirty="0"/>
          </a:p>
        </c:rich>
      </c:tx>
      <c:overlay val="0"/>
      <c:spPr>
        <a:noFill/>
        <a:ln>
          <a:noFill/>
        </a:ln>
        <a:effectLst/>
      </c:spPr>
      <c:txPr>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Ποσοστό</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f>Sheet1!$A$2:$A$3</c:f>
              <c:strCache>
                <c:ptCount val="2"/>
                <c:pt idx="0">
                  <c:v>Ναι</c:v>
                </c:pt>
                <c:pt idx="1">
                  <c:v>Όχι</c:v>
                </c:pt>
              </c:strCache>
            </c:strRef>
          </c:cat>
          <c:val>
            <c:numRef>
              <c:f>Sheet1!$B$2:$B$3</c:f>
              <c:numCache>
                <c:formatCode>0.00%</c:formatCode>
                <c:ptCount val="2"/>
                <c:pt idx="0">
                  <c:v>0.22900000000000001</c:v>
                </c:pt>
                <c:pt idx="1">
                  <c:v>0.77100000000000002</c:v>
                </c:pt>
              </c:numCache>
            </c:numRef>
          </c:val>
          <c:extLst>
            <c:ext xmlns:c16="http://schemas.microsoft.com/office/drawing/2014/chart" uri="{C3380CC4-5D6E-409C-BE32-E72D297353CC}">
              <c16:uniqueId val="{00000000-3EF4-45C5-AF8C-11A33A67C5DB}"/>
            </c:ext>
          </c:extLst>
        </c:ser>
        <c:dLbls>
          <c:showLegendKey val="0"/>
          <c:showVal val="0"/>
          <c:showCatName val="0"/>
          <c:showSerName val="0"/>
          <c:showPercent val="0"/>
          <c:showBubbleSize val="0"/>
        </c:dLbls>
        <c:gapWidth val="150"/>
        <c:axId val="668574624"/>
        <c:axId val="668573312"/>
      </c:barChart>
      <c:catAx>
        <c:axId val="668574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668573312"/>
        <c:crosses val="autoZero"/>
        <c:auto val="1"/>
        <c:lblAlgn val="ctr"/>
        <c:lblOffset val="100"/>
        <c:noMultiLvlLbl val="0"/>
      </c:catAx>
      <c:valAx>
        <c:axId val="668573312"/>
        <c:scaling>
          <c:orientation val="minMax"/>
          <c:max val="0.9"/>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66857462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l-GR" dirty="0"/>
              <a:t>Τύπος</a:t>
            </a:r>
            <a:r>
              <a:rPr lang="el-GR" baseline="0" dirty="0"/>
              <a:t> απασχόλησης</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Ποσοστό</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Sheet1!$A$2:$A$7</c:f>
              <c:strCache>
                <c:ptCount val="6"/>
                <c:pt idx="0">
                  <c:v>Άνεργοι</c:v>
                </c:pt>
                <c:pt idx="1">
                  <c:v>Αυτοαπασχολούμενοι σε δική τους επιχείρηση</c:v>
                </c:pt>
                <c:pt idx="2">
                  <c:v>Αυτοαπασχολούμενοι σε οικογενειακή επιχείρηση</c:v>
                </c:pt>
                <c:pt idx="3">
                  <c:v>Ελεύθεροι επαγγελματίες</c:v>
                </c:pt>
                <c:pt idx="4">
                  <c:v>Μερική απασχόληση</c:v>
                </c:pt>
                <c:pt idx="5">
                  <c:v>Πλήρης απασχόληση</c:v>
                </c:pt>
              </c:strCache>
            </c:strRef>
          </c:cat>
          <c:val>
            <c:numRef>
              <c:f>Sheet1!$B$2:$B$7</c:f>
              <c:numCache>
                <c:formatCode>0.00%</c:formatCode>
                <c:ptCount val="6"/>
                <c:pt idx="0">
                  <c:v>0.158</c:v>
                </c:pt>
                <c:pt idx="1">
                  <c:v>2.9000000000000001E-2</c:v>
                </c:pt>
                <c:pt idx="2">
                  <c:v>1.2E-2</c:v>
                </c:pt>
                <c:pt idx="3">
                  <c:v>0.10199999999999999</c:v>
                </c:pt>
                <c:pt idx="4">
                  <c:v>0.111</c:v>
                </c:pt>
                <c:pt idx="5">
                  <c:v>0.58699999999999997</c:v>
                </c:pt>
              </c:numCache>
            </c:numRef>
          </c:val>
          <c:extLst>
            <c:ext xmlns:c16="http://schemas.microsoft.com/office/drawing/2014/chart" uri="{C3380CC4-5D6E-409C-BE32-E72D297353CC}">
              <c16:uniqueId val="{00000000-946D-43AD-A7BF-011BBDE43BFE}"/>
            </c:ext>
          </c:extLst>
        </c:ser>
        <c:dLbls>
          <c:showLegendKey val="0"/>
          <c:showVal val="0"/>
          <c:showCatName val="0"/>
          <c:showSerName val="0"/>
          <c:showPercent val="0"/>
          <c:showBubbleSize val="0"/>
        </c:dLbls>
        <c:gapWidth val="150"/>
        <c:axId val="711884704"/>
        <c:axId val="711885360"/>
      </c:barChart>
      <c:catAx>
        <c:axId val="71188470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1885360"/>
        <c:crosses val="autoZero"/>
        <c:auto val="1"/>
        <c:lblAlgn val="ctr"/>
        <c:lblOffset val="100"/>
        <c:noMultiLvlLbl val="0"/>
      </c:catAx>
      <c:valAx>
        <c:axId val="711885360"/>
        <c:scaling>
          <c:orientation val="minMax"/>
          <c:max val="0.8"/>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1884704"/>
        <c:crosses val="autoZero"/>
        <c:crossBetween val="between"/>
        <c:majorUnit val="0.1"/>
        <c:minorUnit val="2.0000000000000004E-2"/>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l-GR" dirty="0"/>
              <a:t>Τομέας</a:t>
            </a:r>
            <a:r>
              <a:rPr lang="el-GR" baseline="0" dirty="0"/>
              <a:t> απασχόλησης</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Ποσοστό</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Sheet1!$A$2:$A$7</c:f>
              <c:strCache>
                <c:ptCount val="6"/>
                <c:pt idx="0">
                  <c:v>Υπόλοιποι τομείς (π.χ τηλεπικοινωνίες, βιομηχανία, εμπόριο κτλ)</c:v>
                </c:pt>
                <c:pt idx="1">
                  <c:v>Έρευνα &amp; Ανάπτυξη</c:v>
                </c:pt>
                <c:pt idx="2">
                  <c:v>Δημόσιος Τομέας</c:v>
                </c:pt>
                <c:pt idx="3">
                  <c:v>Νομικά</c:v>
                </c:pt>
                <c:pt idx="4">
                  <c:v>Υγεία</c:v>
                </c:pt>
                <c:pt idx="5">
                  <c:v>Εκπαίδευση</c:v>
                </c:pt>
              </c:strCache>
            </c:strRef>
          </c:cat>
          <c:val>
            <c:numRef>
              <c:f>Sheet1!$B$2:$B$7</c:f>
              <c:numCache>
                <c:formatCode>0.00%</c:formatCode>
                <c:ptCount val="6"/>
                <c:pt idx="0">
                  <c:v>0.36699999999999999</c:v>
                </c:pt>
                <c:pt idx="1">
                  <c:v>4.2999999999999997E-2</c:v>
                </c:pt>
                <c:pt idx="2">
                  <c:v>6.2E-2</c:v>
                </c:pt>
                <c:pt idx="3">
                  <c:v>0.109</c:v>
                </c:pt>
                <c:pt idx="4">
                  <c:v>0.125</c:v>
                </c:pt>
                <c:pt idx="5">
                  <c:v>0.29399999999999998</c:v>
                </c:pt>
              </c:numCache>
            </c:numRef>
          </c:val>
          <c:extLst>
            <c:ext xmlns:c16="http://schemas.microsoft.com/office/drawing/2014/chart" uri="{C3380CC4-5D6E-409C-BE32-E72D297353CC}">
              <c16:uniqueId val="{00000000-946D-43AD-A7BF-011BBDE43BFE}"/>
            </c:ext>
          </c:extLst>
        </c:ser>
        <c:dLbls>
          <c:showLegendKey val="0"/>
          <c:showVal val="0"/>
          <c:showCatName val="0"/>
          <c:showSerName val="0"/>
          <c:showPercent val="0"/>
          <c:showBubbleSize val="0"/>
        </c:dLbls>
        <c:gapWidth val="150"/>
        <c:axId val="711884704"/>
        <c:axId val="711885360"/>
      </c:barChart>
      <c:catAx>
        <c:axId val="71188470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1885360"/>
        <c:crosses val="autoZero"/>
        <c:auto val="1"/>
        <c:lblAlgn val="ctr"/>
        <c:lblOffset val="100"/>
        <c:noMultiLvlLbl val="0"/>
      </c:catAx>
      <c:valAx>
        <c:axId val="711885360"/>
        <c:scaling>
          <c:orientation val="minMax"/>
          <c:max val="0.60000000000000009"/>
          <c:min val="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1884704"/>
        <c:crosses val="autoZero"/>
        <c:crossBetween val="between"/>
        <c:majorUnit val="0.2"/>
        <c:minorUnit val="2.0000000000000004E-2"/>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r>
              <a:rPr lang="el-GR" baseline="0" dirty="0"/>
              <a:t>Συνάφεια πρώτης εργασίας και πτυχίου</a:t>
            </a:r>
            <a:endParaRPr lang="en-US" dirty="0"/>
          </a:p>
        </c:rich>
      </c:tx>
      <c:overlay val="0"/>
      <c:spPr>
        <a:noFill/>
        <a:ln>
          <a:noFill/>
        </a:ln>
        <a:effectLst/>
      </c:spPr>
      <c:txPr>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Ποσοστό</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f>Sheet1!$A$2:$A$6</c:f>
              <c:strCache>
                <c:ptCount val="5"/>
                <c:pt idx="0">
                  <c:v>Διαφωνώ κατά πολύ</c:v>
                </c:pt>
                <c:pt idx="1">
                  <c:v>Διαφωνώ </c:v>
                </c:pt>
                <c:pt idx="2">
                  <c:v>Ούτε συμφωνώ, ούτε διαφωνώ</c:v>
                </c:pt>
                <c:pt idx="3">
                  <c:v>Συμφωνώ</c:v>
                </c:pt>
                <c:pt idx="4">
                  <c:v>Συμφωνώ κατά πολύ</c:v>
                </c:pt>
              </c:strCache>
            </c:strRef>
          </c:cat>
          <c:val>
            <c:numRef>
              <c:f>Sheet1!$B$2:$B$6</c:f>
              <c:numCache>
                <c:formatCode>0.00%</c:formatCode>
                <c:ptCount val="5"/>
                <c:pt idx="0">
                  <c:v>0.17499999999999999</c:v>
                </c:pt>
                <c:pt idx="1">
                  <c:v>7.6999999999999999E-2</c:v>
                </c:pt>
                <c:pt idx="2">
                  <c:v>8.1000000000000003E-2</c:v>
                </c:pt>
                <c:pt idx="3">
                  <c:v>0.21199999999999999</c:v>
                </c:pt>
                <c:pt idx="4">
                  <c:v>0.45500000000000002</c:v>
                </c:pt>
              </c:numCache>
            </c:numRef>
          </c:val>
          <c:extLst>
            <c:ext xmlns:c16="http://schemas.microsoft.com/office/drawing/2014/chart" uri="{C3380CC4-5D6E-409C-BE32-E72D297353CC}">
              <c16:uniqueId val="{00000000-3EF4-45C5-AF8C-11A33A67C5DB}"/>
            </c:ext>
          </c:extLst>
        </c:ser>
        <c:dLbls>
          <c:showLegendKey val="0"/>
          <c:showVal val="0"/>
          <c:showCatName val="0"/>
          <c:showSerName val="0"/>
          <c:showPercent val="0"/>
          <c:showBubbleSize val="0"/>
        </c:dLbls>
        <c:gapWidth val="150"/>
        <c:axId val="668574624"/>
        <c:axId val="668573312"/>
      </c:barChart>
      <c:catAx>
        <c:axId val="668574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668573312"/>
        <c:crosses val="autoZero"/>
        <c:auto val="1"/>
        <c:lblAlgn val="ctr"/>
        <c:lblOffset val="100"/>
        <c:noMultiLvlLbl val="0"/>
      </c:catAx>
      <c:valAx>
        <c:axId val="668573312"/>
        <c:scaling>
          <c:orientation val="minMax"/>
          <c:max val="0.70000000000000007"/>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66857462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l-GR" dirty="0"/>
              <a:t>Χρόνος</a:t>
            </a:r>
            <a:r>
              <a:rPr lang="el-GR" baseline="0" dirty="0"/>
              <a:t> αναζήτησης πρώτης εργασίας</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Ποσοστό</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Sheet1!$A$2:$A$4</c:f>
              <c:strCache>
                <c:ptCount val="3"/>
                <c:pt idx="0">
                  <c:v>24+</c:v>
                </c:pt>
                <c:pt idx="1">
                  <c:v>13-24 μήνες</c:v>
                </c:pt>
                <c:pt idx="2">
                  <c:v>0-12 μήνες</c:v>
                </c:pt>
              </c:strCache>
            </c:strRef>
          </c:cat>
          <c:val>
            <c:numRef>
              <c:f>Sheet1!$B$2:$B$4</c:f>
              <c:numCache>
                <c:formatCode>0.00%</c:formatCode>
                <c:ptCount val="3"/>
                <c:pt idx="0">
                  <c:v>5.2999999999999999E-2</c:v>
                </c:pt>
                <c:pt idx="1">
                  <c:v>8.2000000000000003E-2</c:v>
                </c:pt>
                <c:pt idx="2">
                  <c:v>0.84499999999999997</c:v>
                </c:pt>
              </c:numCache>
            </c:numRef>
          </c:val>
          <c:extLst>
            <c:ext xmlns:c16="http://schemas.microsoft.com/office/drawing/2014/chart" uri="{C3380CC4-5D6E-409C-BE32-E72D297353CC}">
              <c16:uniqueId val="{00000000-946D-43AD-A7BF-011BBDE43BFE}"/>
            </c:ext>
          </c:extLst>
        </c:ser>
        <c:dLbls>
          <c:showLegendKey val="0"/>
          <c:showVal val="0"/>
          <c:showCatName val="0"/>
          <c:showSerName val="0"/>
          <c:showPercent val="0"/>
          <c:showBubbleSize val="0"/>
        </c:dLbls>
        <c:gapWidth val="150"/>
        <c:axId val="711884704"/>
        <c:axId val="711885360"/>
      </c:barChart>
      <c:catAx>
        <c:axId val="71188470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1885360"/>
        <c:crosses val="autoZero"/>
        <c:auto val="1"/>
        <c:lblAlgn val="ctr"/>
        <c:lblOffset val="100"/>
        <c:noMultiLvlLbl val="0"/>
      </c:catAx>
      <c:valAx>
        <c:axId val="71188536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1884704"/>
        <c:crosses val="autoZero"/>
        <c:crossBetween val="between"/>
        <c:majorUnit val="0.2"/>
        <c:minorUnit val="5.000000000000001E-2"/>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r>
              <a:rPr lang="el-GR" baseline="0" dirty="0"/>
              <a:t>Ποσοστό </a:t>
            </a:r>
            <a:r>
              <a:rPr lang="el-GR" baseline="0" dirty="0" err="1"/>
              <a:t>ετεροαπασχόλησης</a:t>
            </a:r>
            <a:endParaRPr lang="en-US" dirty="0"/>
          </a:p>
        </c:rich>
      </c:tx>
      <c:overlay val="0"/>
      <c:spPr>
        <a:noFill/>
        <a:ln>
          <a:noFill/>
        </a:ln>
        <a:effectLst/>
      </c:spPr>
      <c:txPr>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Ποσοστό</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f>Sheet1!$A$2:$A$7</c:f>
              <c:strCache>
                <c:ptCount val="6"/>
                <c:pt idx="0">
                  <c:v>Κανένα πτυχίο</c:v>
                </c:pt>
                <c:pt idx="1">
                  <c:v>Πτυχίο εντελώς διαφορετικού τομέα</c:v>
                </c:pt>
                <c:pt idx="2">
                  <c:v>Οποιοδήποτε πτυχίο</c:v>
                </c:pt>
                <c:pt idx="3">
                  <c:v>Πτυχίο του τομέα μου ή πτυχίο παρεμφερούς τομέα</c:v>
                </c:pt>
                <c:pt idx="4">
                  <c:v>Πτυχίο του τομέα μου με συγκεκριμένη κατεύθυνση</c:v>
                </c:pt>
                <c:pt idx="5">
                  <c:v>Πτυχίο του τομέα μου χωρίς συγκεκριμένη κατεύθυνση</c:v>
                </c:pt>
              </c:strCache>
            </c:strRef>
          </c:cat>
          <c:val>
            <c:numRef>
              <c:f>Sheet1!$B$2:$B$7</c:f>
              <c:numCache>
                <c:formatCode>0.00%</c:formatCode>
                <c:ptCount val="6"/>
                <c:pt idx="0">
                  <c:v>9.7000000000000003E-2</c:v>
                </c:pt>
                <c:pt idx="1">
                  <c:v>3.1E-2</c:v>
                </c:pt>
                <c:pt idx="2">
                  <c:v>0.106</c:v>
                </c:pt>
                <c:pt idx="3">
                  <c:v>0.13200000000000001</c:v>
                </c:pt>
                <c:pt idx="4">
                  <c:v>0.36</c:v>
                </c:pt>
                <c:pt idx="5">
                  <c:v>0.27400000000000002</c:v>
                </c:pt>
              </c:numCache>
            </c:numRef>
          </c:val>
          <c:extLst>
            <c:ext xmlns:c16="http://schemas.microsoft.com/office/drawing/2014/chart" uri="{C3380CC4-5D6E-409C-BE32-E72D297353CC}">
              <c16:uniqueId val="{00000000-3EF4-45C5-AF8C-11A33A67C5DB}"/>
            </c:ext>
          </c:extLst>
        </c:ser>
        <c:dLbls>
          <c:showLegendKey val="0"/>
          <c:showVal val="0"/>
          <c:showCatName val="0"/>
          <c:showSerName val="0"/>
          <c:showPercent val="0"/>
          <c:showBubbleSize val="0"/>
        </c:dLbls>
        <c:gapWidth val="150"/>
        <c:axId val="668574624"/>
        <c:axId val="668573312"/>
      </c:barChart>
      <c:catAx>
        <c:axId val="668574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668573312"/>
        <c:crosses val="autoZero"/>
        <c:auto val="1"/>
        <c:lblAlgn val="ctr"/>
        <c:lblOffset val="100"/>
        <c:noMultiLvlLbl val="0"/>
      </c:catAx>
      <c:valAx>
        <c:axId val="668573312"/>
        <c:scaling>
          <c:orientation val="minMax"/>
          <c:max val="0.60000000000000009"/>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66857462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r>
              <a:rPr lang="el-GR" baseline="0" dirty="0"/>
              <a:t>Εργασιακή ικανοποίηση</a:t>
            </a:r>
            <a:endParaRPr lang="en-US" dirty="0"/>
          </a:p>
        </c:rich>
      </c:tx>
      <c:overlay val="0"/>
      <c:spPr>
        <a:noFill/>
        <a:ln>
          <a:noFill/>
        </a:ln>
        <a:effectLst/>
      </c:spPr>
      <c:txPr>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Ποσοστό</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f>Sheet1!$A$2:$A$6</c:f>
              <c:strCache>
                <c:ptCount val="5"/>
                <c:pt idx="0">
                  <c:v>Πολύ δυσαρεστημένος</c:v>
                </c:pt>
                <c:pt idx="1">
                  <c:v>Δυσαρεστημένος</c:v>
                </c:pt>
                <c:pt idx="2">
                  <c:v>Ούτε δυσαρεστημένος / ούτε ικανοποιημένος</c:v>
                </c:pt>
                <c:pt idx="3">
                  <c:v>Ικανοποιημένος</c:v>
                </c:pt>
                <c:pt idx="4">
                  <c:v>Πολύ ικανοποιημένος</c:v>
                </c:pt>
              </c:strCache>
            </c:strRef>
          </c:cat>
          <c:val>
            <c:numRef>
              <c:f>Sheet1!$B$2:$B$6</c:f>
              <c:numCache>
                <c:formatCode>0.00%</c:formatCode>
                <c:ptCount val="5"/>
                <c:pt idx="0">
                  <c:v>1.0999999999999999E-2</c:v>
                </c:pt>
                <c:pt idx="1">
                  <c:v>0.05</c:v>
                </c:pt>
                <c:pt idx="2">
                  <c:v>0.187</c:v>
                </c:pt>
                <c:pt idx="3">
                  <c:v>0.38</c:v>
                </c:pt>
                <c:pt idx="4">
                  <c:v>0.371</c:v>
                </c:pt>
              </c:numCache>
            </c:numRef>
          </c:val>
          <c:extLst>
            <c:ext xmlns:c16="http://schemas.microsoft.com/office/drawing/2014/chart" uri="{C3380CC4-5D6E-409C-BE32-E72D297353CC}">
              <c16:uniqueId val="{00000000-3EF4-45C5-AF8C-11A33A67C5DB}"/>
            </c:ext>
          </c:extLst>
        </c:ser>
        <c:dLbls>
          <c:showLegendKey val="0"/>
          <c:showVal val="0"/>
          <c:showCatName val="0"/>
          <c:showSerName val="0"/>
          <c:showPercent val="0"/>
          <c:showBubbleSize val="0"/>
        </c:dLbls>
        <c:gapWidth val="150"/>
        <c:axId val="668574624"/>
        <c:axId val="668573312"/>
      </c:barChart>
      <c:catAx>
        <c:axId val="668574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668573312"/>
        <c:crosses val="autoZero"/>
        <c:auto val="1"/>
        <c:lblAlgn val="ctr"/>
        <c:lblOffset val="100"/>
        <c:noMultiLvlLbl val="0"/>
      </c:catAx>
      <c:valAx>
        <c:axId val="668573312"/>
        <c:scaling>
          <c:orientation val="minMax"/>
          <c:max val="0.60000000000000009"/>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66857462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r>
              <a:rPr lang="el-GR" baseline="0" dirty="0"/>
              <a:t>Λόγοι ανεργίας</a:t>
            </a:r>
            <a:endParaRPr lang="en-US" dirty="0"/>
          </a:p>
        </c:rich>
      </c:tx>
      <c:overlay val="0"/>
      <c:spPr>
        <a:noFill/>
        <a:ln>
          <a:noFill/>
        </a:ln>
        <a:effectLst/>
      </c:spPr>
      <c:txPr>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Ποσοστό</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f>Sheet1!$A$2:$A$5</c:f>
              <c:strCache>
                <c:ptCount val="4"/>
                <c:pt idx="0">
                  <c:v>Οι εργοδότες προτιμούν άτομα με μεγαλύτερη εργασιακή εμπειρία</c:v>
                </c:pt>
                <c:pt idx="1">
                  <c:v>Οι εργοδότες προσλαμβάνουν άτομα με μεγαλύτερη καταρτιση</c:v>
                </c:pt>
                <c:pt idx="2">
                  <c:v>Δεν υπάρχουν πολλές θέσεις στην ειδικότητά μου</c:v>
                </c:pt>
                <c:pt idx="3">
                  <c:v>Δεν αναζητώ ενεργά εργασία</c:v>
                </c:pt>
              </c:strCache>
            </c:strRef>
          </c:cat>
          <c:val>
            <c:numRef>
              <c:f>Sheet1!$B$2:$B$5</c:f>
              <c:numCache>
                <c:formatCode>0.00%</c:formatCode>
                <c:ptCount val="4"/>
                <c:pt idx="0">
                  <c:v>0.22900000000000001</c:v>
                </c:pt>
                <c:pt idx="1">
                  <c:v>9.8000000000000004E-2</c:v>
                </c:pt>
                <c:pt idx="2">
                  <c:v>0.33300000000000002</c:v>
                </c:pt>
                <c:pt idx="3">
                  <c:v>0.34</c:v>
                </c:pt>
              </c:numCache>
            </c:numRef>
          </c:val>
          <c:extLst>
            <c:ext xmlns:c16="http://schemas.microsoft.com/office/drawing/2014/chart" uri="{C3380CC4-5D6E-409C-BE32-E72D297353CC}">
              <c16:uniqueId val="{00000000-3EF4-45C5-AF8C-11A33A67C5DB}"/>
            </c:ext>
          </c:extLst>
        </c:ser>
        <c:dLbls>
          <c:showLegendKey val="0"/>
          <c:showVal val="0"/>
          <c:showCatName val="0"/>
          <c:showSerName val="0"/>
          <c:showPercent val="0"/>
          <c:showBubbleSize val="0"/>
        </c:dLbls>
        <c:gapWidth val="150"/>
        <c:axId val="668574624"/>
        <c:axId val="668573312"/>
      </c:barChart>
      <c:catAx>
        <c:axId val="6685746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668573312"/>
        <c:crosses val="autoZero"/>
        <c:auto val="1"/>
        <c:lblAlgn val="ctr"/>
        <c:lblOffset val="100"/>
        <c:noMultiLvlLbl val="0"/>
      </c:catAx>
      <c:valAx>
        <c:axId val="668573312"/>
        <c:scaling>
          <c:orientation val="minMax"/>
          <c:max val="0.8"/>
        </c:scaling>
        <c:delete val="0"/>
        <c:axPos val="b"/>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668574624"/>
        <c:crosses val="autoZero"/>
        <c:crossBetween val="between"/>
        <c:majorUnit val="0.2"/>
        <c:minorUnit val="4.0000000000000008E-2"/>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r>
              <a:rPr lang="el-GR" dirty="0"/>
              <a:t>Ενδιαφέρον</a:t>
            </a:r>
            <a:r>
              <a:rPr lang="el-GR" baseline="0" dirty="0"/>
              <a:t> επιστημονικό αντικείμενο σπουδών</a:t>
            </a:r>
            <a:endParaRPr lang="en-US" dirty="0"/>
          </a:p>
        </c:rich>
      </c:tx>
      <c:overlay val="0"/>
      <c:spPr>
        <a:noFill/>
        <a:ln>
          <a:noFill/>
        </a:ln>
        <a:effectLst/>
      </c:spPr>
      <c:txPr>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Ποσοστό</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f>Sheet1!$A$2:$A$3</c:f>
              <c:strCache>
                <c:ptCount val="2"/>
                <c:pt idx="0">
                  <c:v>Ναι</c:v>
                </c:pt>
                <c:pt idx="1">
                  <c:v>Όχι</c:v>
                </c:pt>
              </c:strCache>
            </c:strRef>
          </c:cat>
          <c:val>
            <c:numRef>
              <c:f>Sheet1!$B$2:$B$3</c:f>
              <c:numCache>
                <c:formatCode>0.00%</c:formatCode>
                <c:ptCount val="2"/>
                <c:pt idx="0">
                  <c:v>0.96299999999999997</c:v>
                </c:pt>
                <c:pt idx="1">
                  <c:v>3.6999999999999998E-2</c:v>
                </c:pt>
              </c:numCache>
            </c:numRef>
          </c:val>
          <c:extLst>
            <c:ext xmlns:c16="http://schemas.microsoft.com/office/drawing/2014/chart" uri="{C3380CC4-5D6E-409C-BE32-E72D297353CC}">
              <c16:uniqueId val="{00000000-3EF4-45C5-AF8C-11A33A67C5DB}"/>
            </c:ext>
          </c:extLst>
        </c:ser>
        <c:dLbls>
          <c:showLegendKey val="0"/>
          <c:showVal val="0"/>
          <c:showCatName val="0"/>
          <c:showSerName val="0"/>
          <c:showPercent val="0"/>
          <c:showBubbleSize val="0"/>
        </c:dLbls>
        <c:gapWidth val="150"/>
        <c:axId val="668574624"/>
        <c:axId val="668573312"/>
      </c:barChart>
      <c:catAx>
        <c:axId val="668574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668573312"/>
        <c:crosses val="autoZero"/>
        <c:auto val="1"/>
        <c:lblAlgn val="ctr"/>
        <c:lblOffset val="100"/>
        <c:noMultiLvlLbl val="0"/>
      </c:catAx>
      <c:valAx>
        <c:axId val="668573312"/>
        <c:scaling>
          <c:orientation val="minMax"/>
          <c:max val="1"/>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66857462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400"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l-GR" dirty="0"/>
              <a:t>Χρόνος</a:t>
            </a:r>
            <a:r>
              <a:rPr lang="el-GR" baseline="0" dirty="0"/>
              <a:t> αναζήτησης εργασίας</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Ποσοστό</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Sheet1!$A$2:$A$4</c:f>
              <c:strCache>
                <c:ptCount val="3"/>
                <c:pt idx="0">
                  <c:v>24+</c:v>
                </c:pt>
                <c:pt idx="1">
                  <c:v>13-24 μήνες</c:v>
                </c:pt>
                <c:pt idx="2">
                  <c:v>0-12 μήνες</c:v>
                </c:pt>
              </c:strCache>
            </c:strRef>
          </c:cat>
          <c:val>
            <c:numRef>
              <c:f>Sheet1!$B$2:$B$4</c:f>
              <c:numCache>
                <c:formatCode>0.00%</c:formatCode>
                <c:ptCount val="3"/>
                <c:pt idx="0">
                  <c:v>0.17</c:v>
                </c:pt>
                <c:pt idx="1">
                  <c:v>0.13100000000000001</c:v>
                </c:pt>
                <c:pt idx="2">
                  <c:v>0.69899999999999995</c:v>
                </c:pt>
              </c:numCache>
            </c:numRef>
          </c:val>
          <c:extLst>
            <c:ext xmlns:c16="http://schemas.microsoft.com/office/drawing/2014/chart" uri="{C3380CC4-5D6E-409C-BE32-E72D297353CC}">
              <c16:uniqueId val="{00000000-946D-43AD-A7BF-011BBDE43BFE}"/>
            </c:ext>
          </c:extLst>
        </c:ser>
        <c:dLbls>
          <c:showLegendKey val="0"/>
          <c:showVal val="0"/>
          <c:showCatName val="0"/>
          <c:showSerName val="0"/>
          <c:showPercent val="0"/>
          <c:showBubbleSize val="0"/>
        </c:dLbls>
        <c:gapWidth val="150"/>
        <c:axId val="711884704"/>
        <c:axId val="711885360"/>
      </c:barChart>
      <c:catAx>
        <c:axId val="71188470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1885360"/>
        <c:crosses val="autoZero"/>
        <c:auto val="1"/>
        <c:lblAlgn val="ctr"/>
        <c:lblOffset val="100"/>
        <c:noMultiLvlLbl val="0"/>
      </c:catAx>
      <c:valAx>
        <c:axId val="71188536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1884704"/>
        <c:crosses val="autoZero"/>
        <c:crossBetween val="between"/>
        <c:majorUnit val="0.2"/>
        <c:minorUnit val="5.000000000000001E-2"/>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r>
              <a:rPr lang="el-GR" baseline="0" dirty="0"/>
              <a:t>Ολοκληρωμένο αντικείμενο σπουδών</a:t>
            </a:r>
            <a:endParaRPr lang="en-US" dirty="0"/>
          </a:p>
        </c:rich>
      </c:tx>
      <c:overlay val="0"/>
      <c:spPr>
        <a:noFill/>
        <a:ln>
          <a:noFill/>
        </a:ln>
        <a:effectLst/>
      </c:spPr>
      <c:txPr>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Ποσοστό</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f>Sheet1!$A$2:$A$6</c:f>
              <c:strCache>
                <c:ptCount val="5"/>
                <c:pt idx="0">
                  <c:v>Διαφωνώ κατά πολύ</c:v>
                </c:pt>
                <c:pt idx="1">
                  <c:v>Διαφωνώ </c:v>
                </c:pt>
                <c:pt idx="2">
                  <c:v>Ούτε συμφωνώ/ούτε διαφωνώ</c:v>
                </c:pt>
                <c:pt idx="3">
                  <c:v>Συμφωνώ</c:v>
                </c:pt>
                <c:pt idx="4">
                  <c:v>Συμφωνώ κατά πολύ. </c:v>
                </c:pt>
              </c:strCache>
            </c:strRef>
          </c:cat>
          <c:val>
            <c:numRef>
              <c:f>Sheet1!$B$2:$B$6</c:f>
              <c:numCache>
                <c:formatCode>0.00%</c:formatCode>
                <c:ptCount val="5"/>
                <c:pt idx="0">
                  <c:v>0.193</c:v>
                </c:pt>
                <c:pt idx="1">
                  <c:v>2.4E-2</c:v>
                </c:pt>
                <c:pt idx="2">
                  <c:v>0.112</c:v>
                </c:pt>
                <c:pt idx="3">
                  <c:v>0.48299999999999998</c:v>
                </c:pt>
                <c:pt idx="4">
                  <c:v>0.188</c:v>
                </c:pt>
              </c:numCache>
            </c:numRef>
          </c:val>
          <c:extLst>
            <c:ext xmlns:c16="http://schemas.microsoft.com/office/drawing/2014/chart" uri="{C3380CC4-5D6E-409C-BE32-E72D297353CC}">
              <c16:uniqueId val="{00000000-3EF4-45C5-AF8C-11A33A67C5DB}"/>
            </c:ext>
          </c:extLst>
        </c:ser>
        <c:dLbls>
          <c:showLegendKey val="0"/>
          <c:showVal val="0"/>
          <c:showCatName val="0"/>
          <c:showSerName val="0"/>
          <c:showPercent val="0"/>
          <c:showBubbleSize val="0"/>
        </c:dLbls>
        <c:gapWidth val="150"/>
        <c:axId val="668574624"/>
        <c:axId val="668573312"/>
      </c:barChart>
      <c:catAx>
        <c:axId val="668574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668573312"/>
        <c:crosses val="autoZero"/>
        <c:auto val="1"/>
        <c:lblAlgn val="ctr"/>
        <c:lblOffset val="100"/>
        <c:noMultiLvlLbl val="0"/>
      </c:catAx>
      <c:valAx>
        <c:axId val="668573312"/>
        <c:scaling>
          <c:orientation val="minMax"/>
          <c:max val="0.70000000000000007"/>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66857462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r>
              <a:rPr lang="el-GR" baseline="0" dirty="0"/>
              <a:t>Επίπεδο δυσκολίας σπουδών</a:t>
            </a:r>
            <a:endParaRPr lang="en-US" dirty="0"/>
          </a:p>
        </c:rich>
      </c:tx>
      <c:overlay val="0"/>
      <c:spPr>
        <a:noFill/>
        <a:ln>
          <a:noFill/>
        </a:ln>
        <a:effectLst/>
      </c:spPr>
      <c:txPr>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Ποσοστό</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f>Sheet1!$A$2:$A$6</c:f>
              <c:strCache>
                <c:ptCount val="5"/>
                <c:pt idx="0">
                  <c:v>Πολύ χαμηλό</c:v>
                </c:pt>
                <c:pt idx="1">
                  <c:v>Χαμηλό</c:v>
                </c:pt>
                <c:pt idx="2">
                  <c:v>Ικανοποιητικό</c:v>
                </c:pt>
                <c:pt idx="3">
                  <c:v>Υψηλό</c:v>
                </c:pt>
                <c:pt idx="4">
                  <c:v>Πολύ υψηλό</c:v>
                </c:pt>
              </c:strCache>
            </c:strRef>
          </c:cat>
          <c:val>
            <c:numRef>
              <c:f>Sheet1!$B$2:$B$6</c:f>
              <c:numCache>
                <c:formatCode>0.00%</c:formatCode>
                <c:ptCount val="5"/>
                <c:pt idx="0">
                  <c:v>2.4E-2</c:v>
                </c:pt>
                <c:pt idx="1">
                  <c:v>0.112</c:v>
                </c:pt>
                <c:pt idx="2">
                  <c:v>0.193</c:v>
                </c:pt>
                <c:pt idx="3">
                  <c:v>0.433</c:v>
                </c:pt>
                <c:pt idx="4">
                  <c:v>0.188</c:v>
                </c:pt>
              </c:numCache>
            </c:numRef>
          </c:val>
          <c:extLst>
            <c:ext xmlns:c16="http://schemas.microsoft.com/office/drawing/2014/chart" uri="{C3380CC4-5D6E-409C-BE32-E72D297353CC}">
              <c16:uniqueId val="{00000000-3EF4-45C5-AF8C-11A33A67C5DB}"/>
            </c:ext>
          </c:extLst>
        </c:ser>
        <c:dLbls>
          <c:showLegendKey val="0"/>
          <c:showVal val="0"/>
          <c:showCatName val="0"/>
          <c:showSerName val="0"/>
          <c:showPercent val="0"/>
          <c:showBubbleSize val="0"/>
        </c:dLbls>
        <c:gapWidth val="150"/>
        <c:axId val="668574624"/>
        <c:axId val="668573312"/>
      </c:barChart>
      <c:catAx>
        <c:axId val="668574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668573312"/>
        <c:crosses val="autoZero"/>
        <c:auto val="1"/>
        <c:lblAlgn val="ctr"/>
        <c:lblOffset val="100"/>
        <c:noMultiLvlLbl val="0"/>
      </c:catAx>
      <c:valAx>
        <c:axId val="668573312"/>
        <c:scaling>
          <c:orientation val="minMax"/>
          <c:max val="0.70000000000000007"/>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66857462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r>
              <a:rPr lang="el-GR" baseline="0" dirty="0"/>
              <a:t>Ανάπτυξη δεξιοτήτων</a:t>
            </a:r>
            <a:endParaRPr lang="en-US" dirty="0"/>
          </a:p>
        </c:rich>
      </c:tx>
      <c:overlay val="0"/>
      <c:spPr>
        <a:noFill/>
        <a:ln>
          <a:noFill/>
        </a:ln>
        <a:effectLst/>
      </c:spPr>
      <c:txPr>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Ποσοστό</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f>Sheet1!$A$2:$A$12</c:f>
              <c:strCache>
                <c:ptCount val="11"/>
                <c:pt idx="0">
                  <c:v>Ανάληψη πρωτοβουλιών</c:v>
                </c:pt>
                <c:pt idx="1">
                  <c:v>Αυτόνομη μάθηση</c:v>
                </c:pt>
                <c:pt idx="2">
                  <c:v>Χρησιμοποίηση τεχνολογικών εφαρμογών</c:v>
                </c:pt>
                <c:pt idx="3">
                  <c:v>Γραπτή επικοινωνία</c:v>
                </c:pt>
                <c:pt idx="4">
                  <c:v>Προφορική επικοινωνία</c:v>
                </c:pt>
                <c:pt idx="5">
                  <c:v>Ληψη ESG παραγόντων κατά τη δράση</c:v>
                </c:pt>
                <c:pt idx="6">
                  <c:v>Αποτελεσματική συνεργασία</c:v>
                </c:pt>
                <c:pt idx="7">
                  <c:v>Αποδοχή νέων ιδεών</c:v>
                </c:pt>
                <c:pt idx="8">
                  <c:v>Κριτική σκέψη</c:v>
                </c:pt>
                <c:pt idx="9">
                  <c:v>Συνεργασία με άλλες ειδικότητες </c:v>
                </c:pt>
                <c:pt idx="10">
                  <c:v>Ανάπτυξη επιχειρηματολογίας</c:v>
                </c:pt>
              </c:strCache>
            </c:strRef>
          </c:cat>
          <c:val>
            <c:numRef>
              <c:f>Sheet1!$B$2:$B$12</c:f>
              <c:numCache>
                <c:formatCode>0.00%</c:formatCode>
                <c:ptCount val="11"/>
                <c:pt idx="0">
                  <c:v>0.59499999999999997</c:v>
                </c:pt>
                <c:pt idx="1">
                  <c:v>0.70199999999999996</c:v>
                </c:pt>
                <c:pt idx="2">
                  <c:v>0.33600000000000002</c:v>
                </c:pt>
                <c:pt idx="3">
                  <c:v>0.64100000000000001</c:v>
                </c:pt>
                <c:pt idx="4">
                  <c:v>0.499</c:v>
                </c:pt>
                <c:pt idx="5">
                  <c:v>0.41599999999999998</c:v>
                </c:pt>
                <c:pt idx="6">
                  <c:v>0.51900000000000002</c:v>
                </c:pt>
                <c:pt idx="7">
                  <c:v>0.69099999999999995</c:v>
                </c:pt>
                <c:pt idx="8">
                  <c:v>0.70599999999999996</c:v>
                </c:pt>
                <c:pt idx="9">
                  <c:v>0.40500000000000003</c:v>
                </c:pt>
                <c:pt idx="10">
                  <c:v>0.52200000000000002</c:v>
                </c:pt>
              </c:numCache>
            </c:numRef>
          </c:val>
          <c:extLst>
            <c:ext xmlns:c16="http://schemas.microsoft.com/office/drawing/2014/chart" uri="{C3380CC4-5D6E-409C-BE32-E72D297353CC}">
              <c16:uniqueId val="{00000000-3EF4-45C5-AF8C-11A33A67C5DB}"/>
            </c:ext>
          </c:extLst>
        </c:ser>
        <c:dLbls>
          <c:showLegendKey val="0"/>
          <c:showVal val="0"/>
          <c:showCatName val="0"/>
          <c:showSerName val="0"/>
          <c:showPercent val="0"/>
          <c:showBubbleSize val="0"/>
        </c:dLbls>
        <c:gapWidth val="150"/>
        <c:axId val="668574624"/>
        <c:axId val="668573312"/>
      </c:barChart>
      <c:catAx>
        <c:axId val="6685746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668573312"/>
        <c:crosses val="autoZero"/>
        <c:auto val="1"/>
        <c:lblAlgn val="ctr"/>
        <c:lblOffset val="100"/>
        <c:noMultiLvlLbl val="0"/>
      </c:catAx>
      <c:valAx>
        <c:axId val="668573312"/>
        <c:scaling>
          <c:orientation val="minMax"/>
          <c:max val="1"/>
        </c:scaling>
        <c:delete val="0"/>
        <c:axPos val="b"/>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66857462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r>
              <a:rPr lang="el-GR" baseline="0" dirty="0"/>
              <a:t>Ολοκλήρωση ή τρέχουσα παρακολούθηση μεταπτυχιακού προγράμματος σπουδών</a:t>
            </a:r>
            <a:endParaRPr lang="en-US" dirty="0"/>
          </a:p>
        </c:rich>
      </c:tx>
      <c:overlay val="0"/>
      <c:spPr>
        <a:noFill/>
        <a:ln>
          <a:noFill/>
        </a:ln>
        <a:effectLst/>
      </c:spPr>
      <c:txPr>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Ποσοστό</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f>Sheet1!$A$2:$A$3</c:f>
              <c:strCache>
                <c:ptCount val="2"/>
                <c:pt idx="0">
                  <c:v>Ναι</c:v>
                </c:pt>
                <c:pt idx="1">
                  <c:v>Όχι</c:v>
                </c:pt>
              </c:strCache>
            </c:strRef>
          </c:cat>
          <c:val>
            <c:numRef>
              <c:f>Sheet1!$B$2:$B$3</c:f>
              <c:numCache>
                <c:formatCode>0.00%</c:formatCode>
                <c:ptCount val="2"/>
                <c:pt idx="0">
                  <c:v>0.68899999999999995</c:v>
                </c:pt>
                <c:pt idx="1">
                  <c:v>0.311</c:v>
                </c:pt>
              </c:numCache>
            </c:numRef>
          </c:val>
          <c:extLst>
            <c:ext xmlns:c16="http://schemas.microsoft.com/office/drawing/2014/chart" uri="{C3380CC4-5D6E-409C-BE32-E72D297353CC}">
              <c16:uniqueId val="{00000000-3EF4-45C5-AF8C-11A33A67C5DB}"/>
            </c:ext>
          </c:extLst>
        </c:ser>
        <c:dLbls>
          <c:showLegendKey val="0"/>
          <c:showVal val="0"/>
          <c:showCatName val="0"/>
          <c:showSerName val="0"/>
          <c:showPercent val="0"/>
          <c:showBubbleSize val="0"/>
        </c:dLbls>
        <c:gapWidth val="150"/>
        <c:axId val="668574624"/>
        <c:axId val="668573312"/>
      </c:barChart>
      <c:catAx>
        <c:axId val="668574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668573312"/>
        <c:crosses val="autoZero"/>
        <c:auto val="1"/>
        <c:lblAlgn val="ctr"/>
        <c:lblOffset val="100"/>
        <c:noMultiLvlLbl val="0"/>
      </c:catAx>
      <c:valAx>
        <c:axId val="668573312"/>
        <c:scaling>
          <c:orientation val="minMax"/>
          <c:max val="0.70000000000000007"/>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66857462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l-GR"/>
              <a:t>Λόγοι απόκτησης μεταπτυχιακού</a:t>
            </a:r>
            <a:endParaRPr lang="en-US"/>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Άλλος λόγος</c:v>
                </c:pt>
                <c:pt idx="1">
                  <c:v>Μεγαλύτερη εξειδικευση για καλύτερη επαγγελματική σταδιοδρομία</c:v>
                </c:pt>
                <c:pt idx="2">
                  <c:v>Δυσκολία εύρεσης εργασίας που αντιστοιχεί στις προπτυχιακές σπουδές</c:v>
                </c:pt>
                <c:pt idx="3">
                  <c:v>Επιστημονικό ενδιαφέρον</c:v>
                </c:pt>
              </c:strCache>
            </c:strRef>
          </c:cat>
          <c:val>
            <c:numRef>
              <c:f>Sheet1!$B$2:$B$5</c:f>
              <c:numCache>
                <c:formatCode>0.00%</c:formatCode>
                <c:ptCount val="4"/>
                <c:pt idx="0">
                  <c:v>6.6000000000000003E-2</c:v>
                </c:pt>
                <c:pt idx="1">
                  <c:v>0.47899999999999998</c:v>
                </c:pt>
                <c:pt idx="2">
                  <c:v>0.317</c:v>
                </c:pt>
                <c:pt idx="3">
                  <c:v>0.64600000000000002</c:v>
                </c:pt>
              </c:numCache>
            </c:numRef>
          </c:val>
          <c:extLst>
            <c:ext xmlns:c16="http://schemas.microsoft.com/office/drawing/2014/chart" uri="{C3380CC4-5D6E-409C-BE32-E72D297353CC}">
              <c16:uniqueId val="{00000000-946D-43AD-A7BF-011BBDE43BFE}"/>
            </c:ext>
          </c:extLst>
        </c:ser>
        <c:dLbls>
          <c:showLegendKey val="0"/>
          <c:showVal val="0"/>
          <c:showCatName val="0"/>
          <c:showSerName val="0"/>
          <c:showPercent val="0"/>
          <c:showBubbleSize val="0"/>
        </c:dLbls>
        <c:gapWidth val="150"/>
        <c:axId val="711884704"/>
        <c:axId val="711885360"/>
      </c:barChart>
      <c:catAx>
        <c:axId val="71188470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1885360"/>
        <c:crosses val="autoZero"/>
        <c:auto val="1"/>
        <c:lblAlgn val="ctr"/>
        <c:lblOffset val="100"/>
        <c:noMultiLvlLbl val="0"/>
      </c:catAx>
      <c:valAx>
        <c:axId val="711885360"/>
        <c:scaling>
          <c:orientation val="minMax"/>
          <c:max val="0.8"/>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1884704"/>
        <c:crosses val="autoZero"/>
        <c:crossBetween val="between"/>
        <c:majorUnit val="0.2"/>
        <c:minorUnit val="5.000000000000001E-2"/>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r>
              <a:rPr lang="el-GR" baseline="0" dirty="0"/>
              <a:t>Επιλογή </a:t>
            </a:r>
            <a:r>
              <a:rPr lang="el-GR" baseline="0" dirty="0" err="1"/>
              <a:t>ΕΚΠΑ</a:t>
            </a:r>
            <a:r>
              <a:rPr lang="el-GR" baseline="0" dirty="0"/>
              <a:t> για απόκτηση μεταπτυχιακού</a:t>
            </a:r>
            <a:endParaRPr lang="en-US" dirty="0"/>
          </a:p>
        </c:rich>
      </c:tx>
      <c:overlay val="0"/>
      <c:spPr>
        <a:noFill/>
        <a:ln>
          <a:noFill/>
        </a:ln>
        <a:effectLst/>
      </c:spPr>
      <c:txPr>
        <a:bodyPr rot="0" spcFirstLastPara="1" vertOverflow="ellipsis" vert="horz" wrap="square" anchor="ctr" anchorCtr="1"/>
        <a:lstStyle/>
        <a:p>
          <a:pPr>
            <a:defRPr sz="168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Ποσοστό</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f>Sheet1!$A$2:$A$3</c:f>
              <c:strCache>
                <c:ptCount val="2"/>
                <c:pt idx="0">
                  <c:v>Ναι</c:v>
                </c:pt>
                <c:pt idx="1">
                  <c:v>Όχι</c:v>
                </c:pt>
              </c:strCache>
            </c:strRef>
          </c:cat>
          <c:val>
            <c:numRef>
              <c:f>Sheet1!$B$2:$B$3</c:f>
              <c:numCache>
                <c:formatCode>0.00%</c:formatCode>
                <c:ptCount val="2"/>
                <c:pt idx="0">
                  <c:v>0.57499999999999996</c:v>
                </c:pt>
                <c:pt idx="1">
                  <c:v>0.42499999999999999</c:v>
                </c:pt>
              </c:numCache>
            </c:numRef>
          </c:val>
          <c:extLst>
            <c:ext xmlns:c16="http://schemas.microsoft.com/office/drawing/2014/chart" uri="{C3380CC4-5D6E-409C-BE32-E72D297353CC}">
              <c16:uniqueId val="{00000000-3EF4-45C5-AF8C-11A33A67C5DB}"/>
            </c:ext>
          </c:extLst>
        </c:ser>
        <c:dLbls>
          <c:showLegendKey val="0"/>
          <c:showVal val="0"/>
          <c:showCatName val="0"/>
          <c:showSerName val="0"/>
          <c:showPercent val="0"/>
          <c:showBubbleSize val="0"/>
        </c:dLbls>
        <c:gapWidth val="150"/>
        <c:axId val="668574624"/>
        <c:axId val="668573312"/>
      </c:barChart>
      <c:catAx>
        <c:axId val="668574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668573312"/>
        <c:crosses val="autoZero"/>
        <c:auto val="1"/>
        <c:lblAlgn val="ctr"/>
        <c:lblOffset val="100"/>
        <c:noMultiLvlLbl val="0"/>
      </c:catAx>
      <c:valAx>
        <c:axId val="668573312"/>
        <c:scaling>
          <c:orientation val="minMax"/>
          <c:max val="0.70000000000000007"/>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66857462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l-GR" dirty="0"/>
              <a:t>Λόγοι επιλογής</a:t>
            </a:r>
            <a:r>
              <a:rPr lang="el-GR" baseline="0" dirty="0"/>
              <a:t> </a:t>
            </a:r>
            <a:r>
              <a:rPr lang="el-GR" baseline="0" dirty="0" err="1"/>
              <a:t>ΕΚΠΑ</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Ποσοστό</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Sheet1!$A$2:$A$8</c:f>
              <c:strCache>
                <c:ptCount val="7"/>
                <c:pt idx="0">
                  <c:v>Κόστος</c:v>
                </c:pt>
                <c:pt idx="1">
                  <c:v>Καθηγητές</c:v>
                </c:pt>
                <c:pt idx="2">
                  <c:v>Τοποθεσία</c:v>
                </c:pt>
                <c:pt idx="3">
                  <c:v>Επίπεδο προγράμματος σπουδών</c:v>
                </c:pt>
                <c:pt idx="4">
                  <c:v>Περιεχόμενο προγράμματος</c:v>
                </c:pt>
                <c:pt idx="5">
                  <c:v>Σύνδεση προγράμματος με αγορά εργασίας</c:v>
                </c:pt>
                <c:pt idx="6">
                  <c:v>Άλλο</c:v>
                </c:pt>
              </c:strCache>
            </c:strRef>
          </c:cat>
          <c:val>
            <c:numRef>
              <c:f>Sheet1!$B$2:$B$8</c:f>
              <c:numCache>
                <c:formatCode>0.00%</c:formatCode>
                <c:ptCount val="7"/>
                <c:pt idx="0">
                  <c:v>0.248</c:v>
                </c:pt>
                <c:pt idx="1">
                  <c:v>0.245</c:v>
                </c:pt>
                <c:pt idx="2">
                  <c:v>0.249</c:v>
                </c:pt>
                <c:pt idx="3">
                  <c:v>0.27800000000000002</c:v>
                </c:pt>
                <c:pt idx="4">
                  <c:v>0.36199999999999999</c:v>
                </c:pt>
                <c:pt idx="5">
                  <c:v>6.8000000000000005E-2</c:v>
                </c:pt>
                <c:pt idx="6">
                  <c:v>2.7E-2</c:v>
                </c:pt>
              </c:numCache>
            </c:numRef>
          </c:val>
          <c:extLst>
            <c:ext xmlns:c16="http://schemas.microsoft.com/office/drawing/2014/chart" uri="{C3380CC4-5D6E-409C-BE32-E72D297353CC}">
              <c16:uniqueId val="{00000000-946D-43AD-A7BF-011BBDE43BFE}"/>
            </c:ext>
          </c:extLst>
        </c:ser>
        <c:dLbls>
          <c:showLegendKey val="0"/>
          <c:showVal val="0"/>
          <c:showCatName val="0"/>
          <c:showSerName val="0"/>
          <c:showPercent val="0"/>
          <c:showBubbleSize val="0"/>
        </c:dLbls>
        <c:gapWidth val="150"/>
        <c:axId val="711884704"/>
        <c:axId val="711885360"/>
      </c:barChart>
      <c:catAx>
        <c:axId val="71188470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1885360"/>
        <c:crosses val="autoZero"/>
        <c:auto val="1"/>
        <c:lblAlgn val="ctr"/>
        <c:lblOffset val="100"/>
        <c:noMultiLvlLbl val="0"/>
      </c:catAx>
      <c:valAx>
        <c:axId val="711885360"/>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1884704"/>
        <c:crosses val="autoZero"/>
        <c:crossBetween val="between"/>
        <c:majorUnit val="0.1"/>
        <c:minorUnit val="2.0000000000000004E-2"/>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E9EAD-4508-465C-90CE-8CAD55BA6FC5}" type="datetimeFigureOut">
              <a:rPr lang="en-US" smtClean="0"/>
              <a:t>12/12/2022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8E6256-661D-463B-8BE0-083ECEC88F76}" type="slidenum">
              <a:rPr lang="en-US" smtClean="0"/>
              <a:t>‹#›</a:t>
            </a:fld>
            <a:endParaRPr lang="en-US"/>
          </a:p>
        </p:txBody>
      </p:sp>
    </p:spTree>
    <p:extLst>
      <p:ext uri="{BB962C8B-B14F-4D97-AF65-F5344CB8AC3E}">
        <p14:creationId xmlns:p14="http://schemas.microsoft.com/office/powerpoint/2010/main" val="3732161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468E6256-661D-463B-8BE0-083ECEC88F76}" type="slidenum">
              <a:rPr lang="en-US" smtClean="0"/>
              <a:t>3</a:t>
            </a:fld>
            <a:endParaRPr lang="en-US"/>
          </a:p>
        </p:txBody>
      </p:sp>
    </p:spTree>
    <p:extLst>
      <p:ext uri="{BB962C8B-B14F-4D97-AF65-F5344CB8AC3E}">
        <p14:creationId xmlns:p14="http://schemas.microsoft.com/office/powerpoint/2010/main" val="86842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CD87-A3B5-F265-2E7B-AF439352CC01}"/>
              </a:ext>
            </a:extLst>
          </p:cNvPr>
          <p:cNvSpPr>
            <a:spLocks noGrp="1"/>
          </p:cNvSpPr>
          <p:nvPr>
            <p:ph type="ctrTitle"/>
          </p:nvPr>
        </p:nvSpPr>
        <p:spPr>
          <a:xfrm>
            <a:off x="1524000" y="1122363"/>
            <a:ext cx="9144000" cy="2387600"/>
          </a:xfrm>
          <a:prstGeom prst="rect">
            <a:avLst/>
          </a:prstGeom>
        </p:spPr>
        <p:txBody>
          <a:bodyPr anchor="b"/>
          <a:lstStyle>
            <a:lvl1pPr algn="ctr">
              <a:defRPr sz="2000"/>
            </a:lvl1pPr>
          </a:lstStyle>
          <a:p>
            <a:r>
              <a:rPr lang="en-US" dirty="0"/>
              <a:t>Click to edit Master title style</a:t>
            </a:r>
          </a:p>
        </p:txBody>
      </p:sp>
      <p:sp>
        <p:nvSpPr>
          <p:cNvPr id="3" name="Subtitle 2">
            <a:extLst>
              <a:ext uri="{FF2B5EF4-FFF2-40B4-BE49-F238E27FC236}">
                <a16:creationId xmlns:a16="http://schemas.microsoft.com/office/drawing/2014/main" id="{FA5CE79F-2176-B566-A44B-3536ADD26E82}"/>
              </a:ext>
            </a:extLst>
          </p:cNvPr>
          <p:cNvSpPr>
            <a:spLocks noGrp="1"/>
          </p:cNvSpPr>
          <p:nvPr>
            <p:ph type="subTitle" idx="1"/>
          </p:nvPr>
        </p:nvSpPr>
        <p:spPr>
          <a:xfrm>
            <a:off x="1524000" y="3602038"/>
            <a:ext cx="9144000" cy="1655762"/>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9AA061A5-5B7C-4624-15DF-EC0295741203}"/>
              </a:ext>
            </a:extLst>
          </p:cNvPr>
          <p:cNvSpPr>
            <a:spLocks noGrp="1"/>
          </p:cNvSpPr>
          <p:nvPr>
            <p:ph type="sldNum" sz="quarter" idx="12"/>
          </p:nvPr>
        </p:nvSpPr>
        <p:spPr/>
        <p:txBody>
          <a:bodyPr/>
          <a:lstStyle/>
          <a:p>
            <a:fld id="{12AE9D0F-D235-4A48-B9DD-3566BA1C91EA}" type="slidenum">
              <a:rPr lang="en-US" smtClean="0"/>
              <a:t>‹#›</a:t>
            </a:fld>
            <a:endParaRPr lang="en-US"/>
          </a:p>
        </p:txBody>
      </p:sp>
    </p:spTree>
    <p:extLst>
      <p:ext uri="{BB962C8B-B14F-4D97-AF65-F5344CB8AC3E}">
        <p14:creationId xmlns:p14="http://schemas.microsoft.com/office/powerpoint/2010/main" val="3689124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5F454-00BA-F5FB-9F0A-5310BF95516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B1743C-EF33-BE82-01E9-E831C8647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63A1A13-7DE2-5CFA-C895-3E608D6DAC5A}"/>
              </a:ext>
            </a:extLst>
          </p:cNvPr>
          <p:cNvSpPr>
            <a:spLocks noGrp="1"/>
          </p:cNvSpPr>
          <p:nvPr>
            <p:ph type="sldNum" sz="quarter" idx="12"/>
          </p:nvPr>
        </p:nvSpPr>
        <p:spPr/>
        <p:txBody>
          <a:bodyPr/>
          <a:lstStyle/>
          <a:p>
            <a:fld id="{12AE9D0F-D235-4A48-B9DD-3566BA1C91EA}" type="slidenum">
              <a:rPr lang="en-US" smtClean="0"/>
              <a:t>‹#›</a:t>
            </a:fld>
            <a:endParaRPr lang="en-US"/>
          </a:p>
        </p:txBody>
      </p:sp>
    </p:spTree>
    <p:extLst>
      <p:ext uri="{BB962C8B-B14F-4D97-AF65-F5344CB8AC3E}">
        <p14:creationId xmlns:p14="http://schemas.microsoft.com/office/powerpoint/2010/main" val="411904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8C185A-B868-0FEE-DBE8-358F9F29E57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A7A6E6-B564-03B5-737D-2A4BA004AA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53A448-270A-EA31-740A-E47EC20A3869}"/>
              </a:ext>
            </a:extLst>
          </p:cNvPr>
          <p:cNvSpPr>
            <a:spLocks noGrp="1"/>
          </p:cNvSpPr>
          <p:nvPr>
            <p:ph type="sldNum" sz="quarter" idx="12"/>
          </p:nvPr>
        </p:nvSpPr>
        <p:spPr/>
        <p:txBody>
          <a:bodyPr/>
          <a:lstStyle/>
          <a:p>
            <a:fld id="{12AE9D0F-D235-4A48-B9DD-3566BA1C91EA}" type="slidenum">
              <a:rPr lang="en-US" smtClean="0"/>
              <a:t>‹#›</a:t>
            </a:fld>
            <a:endParaRPr lang="en-US"/>
          </a:p>
        </p:txBody>
      </p:sp>
    </p:spTree>
    <p:extLst>
      <p:ext uri="{BB962C8B-B14F-4D97-AF65-F5344CB8AC3E}">
        <p14:creationId xmlns:p14="http://schemas.microsoft.com/office/powerpoint/2010/main" val="231366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53FA5-DFD1-1657-AD3E-6FAC1ACA2CB9}"/>
              </a:ext>
            </a:extLst>
          </p:cNvPr>
          <p:cNvSpPr>
            <a:spLocks noGrp="1"/>
          </p:cNvSpPr>
          <p:nvPr>
            <p:ph type="title"/>
          </p:nvPr>
        </p:nvSpPr>
        <p:spPr>
          <a:xfrm>
            <a:off x="838201" y="365125"/>
            <a:ext cx="9735588" cy="44470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CE097EE-A701-E01C-4CAD-22E1FDF7A97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9392963-0537-CC9E-73CB-AD2279F1D26A}"/>
              </a:ext>
            </a:extLst>
          </p:cNvPr>
          <p:cNvSpPr>
            <a:spLocks noGrp="1"/>
          </p:cNvSpPr>
          <p:nvPr>
            <p:ph type="sldNum" sz="quarter" idx="12"/>
          </p:nvPr>
        </p:nvSpPr>
        <p:spPr/>
        <p:txBody>
          <a:bodyPr/>
          <a:lstStyle/>
          <a:p>
            <a:fld id="{12AE9D0F-D235-4A48-B9DD-3566BA1C91EA}" type="slidenum">
              <a:rPr lang="en-US" smtClean="0"/>
              <a:t>‹#›</a:t>
            </a:fld>
            <a:endParaRPr lang="en-US"/>
          </a:p>
        </p:txBody>
      </p:sp>
    </p:spTree>
    <p:extLst>
      <p:ext uri="{BB962C8B-B14F-4D97-AF65-F5344CB8AC3E}">
        <p14:creationId xmlns:p14="http://schemas.microsoft.com/office/powerpoint/2010/main" val="14469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7FA8B-171F-A690-E0C1-7E33C5909CE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902151-004B-3040-CEC0-A2FFF16F4F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3183150C-CD1C-3523-2F1D-E2FFE1AB7070}"/>
              </a:ext>
            </a:extLst>
          </p:cNvPr>
          <p:cNvSpPr>
            <a:spLocks noGrp="1"/>
          </p:cNvSpPr>
          <p:nvPr>
            <p:ph type="sldNum" sz="quarter" idx="12"/>
          </p:nvPr>
        </p:nvSpPr>
        <p:spPr/>
        <p:txBody>
          <a:bodyPr/>
          <a:lstStyle/>
          <a:p>
            <a:fld id="{12AE9D0F-D235-4A48-B9DD-3566BA1C91EA}" type="slidenum">
              <a:rPr lang="en-US" smtClean="0"/>
              <a:t>‹#›</a:t>
            </a:fld>
            <a:endParaRPr lang="en-US"/>
          </a:p>
        </p:txBody>
      </p:sp>
    </p:spTree>
    <p:extLst>
      <p:ext uri="{BB962C8B-B14F-4D97-AF65-F5344CB8AC3E}">
        <p14:creationId xmlns:p14="http://schemas.microsoft.com/office/powerpoint/2010/main" val="354294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7833-1848-5CE8-5940-419F86A22297}"/>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098209E-6C63-6542-522F-4158B3EE0693}"/>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5C3C9D0-8913-6CED-A534-2E24585291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A33ED1C-374F-3664-8E40-CB975F25DB62}"/>
              </a:ext>
            </a:extLst>
          </p:cNvPr>
          <p:cNvSpPr>
            <a:spLocks noGrp="1"/>
          </p:cNvSpPr>
          <p:nvPr>
            <p:ph type="sldNum" sz="quarter" idx="12"/>
          </p:nvPr>
        </p:nvSpPr>
        <p:spPr/>
        <p:txBody>
          <a:bodyPr/>
          <a:lstStyle/>
          <a:p>
            <a:fld id="{12AE9D0F-D235-4A48-B9DD-3566BA1C91EA}" type="slidenum">
              <a:rPr lang="en-US" smtClean="0"/>
              <a:t>‹#›</a:t>
            </a:fld>
            <a:endParaRPr lang="en-US"/>
          </a:p>
        </p:txBody>
      </p:sp>
    </p:spTree>
    <p:extLst>
      <p:ext uri="{BB962C8B-B14F-4D97-AF65-F5344CB8AC3E}">
        <p14:creationId xmlns:p14="http://schemas.microsoft.com/office/powerpoint/2010/main" val="354031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A656C-093E-D9AC-A0A4-333711739DF0}"/>
              </a:ext>
            </a:extLst>
          </p:cNvPr>
          <p:cNvSpPr>
            <a:spLocks noGrp="1"/>
          </p:cNvSpPr>
          <p:nvPr>
            <p:ph type="title"/>
          </p:nvPr>
        </p:nvSpPr>
        <p:spPr>
          <a:xfrm>
            <a:off x="839788" y="365125"/>
            <a:ext cx="10515600" cy="1325563"/>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CF4E428-A120-512B-9A13-DEA2DE6D98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CFC45B2-CE82-D956-4BF0-EF779505F45F}"/>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7379EE-E042-B11E-8329-E02EAC044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2A066-475D-C891-A7A2-E5DC5C8E65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0754CF6-33D8-1D46-66E4-23182999EF49}"/>
              </a:ext>
            </a:extLst>
          </p:cNvPr>
          <p:cNvSpPr>
            <a:spLocks noGrp="1"/>
          </p:cNvSpPr>
          <p:nvPr>
            <p:ph type="sldNum" sz="quarter" idx="12"/>
          </p:nvPr>
        </p:nvSpPr>
        <p:spPr/>
        <p:txBody>
          <a:bodyPr/>
          <a:lstStyle/>
          <a:p>
            <a:fld id="{12AE9D0F-D235-4A48-B9DD-3566BA1C91EA}" type="slidenum">
              <a:rPr lang="en-US" smtClean="0"/>
              <a:t>‹#›</a:t>
            </a:fld>
            <a:endParaRPr lang="en-US"/>
          </a:p>
        </p:txBody>
      </p:sp>
    </p:spTree>
    <p:extLst>
      <p:ext uri="{BB962C8B-B14F-4D97-AF65-F5344CB8AC3E}">
        <p14:creationId xmlns:p14="http://schemas.microsoft.com/office/powerpoint/2010/main" val="317049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4B52-A4F9-0FE2-A8FD-AE9953ABA6F5}"/>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EC270AA8-FC9F-A92C-7DA9-A2AC1F1D6762}"/>
              </a:ext>
            </a:extLst>
          </p:cNvPr>
          <p:cNvSpPr>
            <a:spLocks noGrp="1"/>
          </p:cNvSpPr>
          <p:nvPr>
            <p:ph type="sldNum" sz="quarter" idx="12"/>
          </p:nvPr>
        </p:nvSpPr>
        <p:spPr/>
        <p:txBody>
          <a:bodyPr/>
          <a:lstStyle/>
          <a:p>
            <a:fld id="{12AE9D0F-D235-4A48-B9DD-3566BA1C91EA}" type="slidenum">
              <a:rPr lang="en-US" smtClean="0"/>
              <a:t>‹#›</a:t>
            </a:fld>
            <a:endParaRPr lang="en-US"/>
          </a:p>
        </p:txBody>
      </p:sp>
    </p:spTree>
    <p:extLst>
      <p:ext uri="{BB962C8B-B14F-4D97-AF65-F5344CB8AC3E}">
        <p14:creationId xmlns:p14="http://schemas.microsoft.com/office/powerpoint/2010/main" val="2175458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EB027C-25E7-379D-6286-9A46AB45D5A7}"/>
              </a:ext>
            </a:extLst>
          </p:cNvPr>
          <p:cNvSpPr>
            <a:spLocks noGrp="1"/>
          </p:cNvSpPr>
          <p:nvPr>
            <p:ph type="sldNum" sz="quarter" idx="12"/>
          </p:nvPr>
        </p:nvSpPr>
        <p:spPr/>
        <p:txBody>
          <a:bodyPr/>
          <a:lstStyle/>
          <a:p>
            <a:fld id="{12AE9D0F-D235-4A48-B9DD-3566BA1C91EA}" type="slidenum">
              <a:rPr lang="en-US" smtClean="0"/>
              <a:t>‹#›</a:t>
            </a:fld>
            <a:endParaRPr lang="en-US"/>
          </a:p>
        </p:txBody>
      </p:sp>
    </p:spTree>
    <p:extLst>
      <p:ext uri="{BB962C8B-B14F-4D97-AF65-F5344CB8AC3E}">
        <p14:creationId xmlns:p14="http://schemas.microsoft.com/office/powerpoint/2010/main" val="182255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9ECD-390B-E946-5CE2-DCFFA65AEA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E36E02B-BA23-B284-BFBC-0D4FC3556B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42DEF5F-1538-2265-BC84-3F499C747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86A29113-99AA-308E-BA3F-045D1F403FAF}"/>
              </a:ext>
            </a:extLst>
          </p:cNvPr>
          <p:cNvSpPr>
            <a:spLocks noGrp="1"/>
          </p:cNvSpPr>
          <p:nvPr>
            <p:ph type="sldNum" sz="quarter" idx="12"/>
          </p:nvPr>
        </p:nvSpPr>
        <p:spPr/>
        <p:txBody>
          <a:bodyPr/>
          <a:lstStyle/>
          <a:p>
            <a:fld id="{12AE9D0F-D235-4A48-B9DD-3566BA1C91EA}" type="slidenum">
              <a:rPr lang="en-US" smtClean="0"/>
              <a:t>‹#›</a:t>
            </a:fld>
            <a:endParaRPr lang="en-US"/>
          </a:p>
        </p:txBody>
      </p:sp>
    </p:spTree>
    <p:extLst>
      <p:ext uri="{BB962C8B-B14F-4D97-AF65-F5344CB8AC3E}">
        <p14:creationId xmlns:p14="http://schemas.microsoft.com/office/powerpoint/2010/main" val="307536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7E50-F445-8E35-58AA-B4416B3F619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EAE490-3A88-6212-44AD-2DADEF6B4D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1A69DC-4266-C3C3-E8A4-E9F89189A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E9B949F-3062-930D-436B-25D35FC37232}"/>
              </a:ext>
            </a:extLst>
          </p:cNvPr>
          <p:cNvSpPr>
            <a:spLocks noGrp="1"/>
          </p:cNvSpPr>
          <p:nvPr>
            <p:ph type="sldNum" sz="quarter" idx="12"/>
          </p:nvPr>
        </p:nvSpPr>
        <p:spPr/>
        <p:txBody>
          <a:bodyPr/>
          <a:lstStyle/>
          <a:p>
            <a:fld id="{12AE9D0F-D235-4A48-B9DD-3566BA1C91EA}" type="slidenum">
              <a:rPr lang="en-US" smtClean="0"/>
              <a:t>‹#›</a:t>
            </a:fld>
            <a:endParaRPr lang="en-US"/>
          </a:p>
        </p:txBody>
      </p:sp>
    </p:spTree>
    <p:extLst>
      <p:ext uri="{BB962C8B-B14F-4D97-AF65-F5344CB8AC3E}">
        <p14:creationId xmlns:p14="http://schemas.microsoft.com/office/powerpoint/2010/main" val="153758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37244E-B96F-4A0F-602E-91288EE6D0EB}"/>
              </a:ext>
            </a:extLst>
          </p:cNvPr>
          <p:cNvSpPr>
            <a:spLocks noGrp="1"/>
          </p:cNvSpPr>
          <p:nvPr>
            <p:ph type="body" idx="1"/>
          </p:nvPr>
        </p:nvSpPr>
        <p:spPr>
          <a:xfrm>
            <a:off x="838200" y="989215"/>
            <a:ext cx="9735589" cy="51877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5A6DEDD-4CF9-E063-FEBA-C501F03258F8}"/>
              </a:ext>
            </a:extLst>
          </p:cNvPr>
          <p:cNvSpPr>
            <a:spLocks noGrp="1"/>
          </p:cNvSpPr>
          <p:nvPr>
            <p:ph type="sldNum" sz="quarter" idx="4"/>
          </p:nvPr>
        </p:nvSpPr>
        <p:spPr>
          <a:xfrm>
            <a:off x="10723421" y="5994400"/>
            <a:ext cx="1258162" cy="365125"/>
          </a:xfrm>
          <a:prstGeom prst="rect">
            <a:avLst/>
          </a:prstGeom>
        </p:spPr>
        <p:txBody>
          <a:bodyPr vert="horz" lIns="91440" tIns="45720" rIns="91440" bIns="45720" rtlCol="0" anchor="ctr"/>
          <a:lstStyle>
            <a:lvl1pPr algn="ctr">
              <a:defRPr sz="1400" b="1">
                <a:solidFill>
                  <a:schemeClr val="tx1"/>
                </a:solidFill>
              </a:defRPr>
            </a:lvl1pPr>
          </a:lstStyle>
          <a:p>
            <a:fld id="{12AE9D0F-D235-4A48-B9DD-3566BA1C91EA}" type="slidenum">
              <a:rPr lang="en-US" smtClean="0"/>
              <a:pPr/>
              <a:t>‹#›</a:t>
            </a:fld>
            <a:endParaRPr lang="en-US" dirty="0"/>
          </a:p>
        </p:txBody>
      </p:sp>
      <p:sp>
        <p:nvSpPr>
          <p:cNvPr id="7" name="Rectangle: Rounded Corners 6">
            <a:extLst>
              <a:ext uri="{FF2B5EF4-FFF2-40B4-BE49-F238E27FC236}">
                <a16:creationId xmlns:a16="http://schemas.microsoft.com/office/drawing/2014/main" id="{32957A47-0D43-8B95-C346-796765DCE9B5}"/>
              </a:ext>
            </a:extLst>
          </p:cNvPr>
          <p:cNvSpPr/>
          <p:nvPr userDrawn="1"/>
        </p:nvSpPr>
        <p:spPr>
          <a:xfrm>
            <a:off x="838200" y="374066"/>
            <a:ext cx="9818716" cy="457200"/>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A651AF64-E841-B224-0080-B14FF0F81855}"/>
              </a:ext>
            </a:extLst>
          </p:cNvPr>
          <p:cNvSpPr>
            <a:spLocks noGrp="1"/>
          </p:cNvSpPr>
          <p:nvPr>
            <p:ph type="title"/>
          </p:nvPr>
        </p:nvSpPr>
        <p:spPr>
          <a:xfrm>
            <a:off x="838200" y="365125"/>
            <a:ext cx="9818716" cy="466141"/>
          </a:xfrm>
          <a:prstGeom prst="rect">
            <a:avLst/>
          </a:prstGeom>
        </p:spPr>
        <p:txBody>
          <a:bodyPr vert="horz" lIns="91440" tIns="45720" rIns="91440" bIns="45720" rtlCol="0" anchor="ctr">
            <a:noAutofit/>
          </a:bodyPr>
          <a:lstStyle/>
          <a:p>
            <a:r>
              <a:rPr lang="en-US" dirty="0"/>
              <a:t>Click to edit Master title style</a:t>
            </a:r>
          </a:p>
        </p:txBody>
      </p:sp>
      <p:cxnSp>
        <p:nvCxnSpPr>
          <p:cNvPr id="11" name="Straight Connector 10">
            <a:extLst>
              <a:ext uri="{FF2B5EF4-FFF2-40B4-BE49-F238E27FC236}">
                <a16:creationId xmlns:a16="http://schemas.microsoft.com/office/drawing/2014/main" id="{5A6C2F33-1617-4B7C-A7ED-C1460ED6CFF8}"/>
              </a:ext>
            </a:extLst>
          </p:cNvPr>
          <p:cNvCxnSpPr/>
          <p:nvPr userDrawn="1"/>
        </p:nvCxnSpPr>
        <p:spPr>
          <a:xfrm>
            <a:off x="838200" y="6251510"/>
            <a:ext cx="9735588" cy="0"/>
          </a:xfrm>
          <a:prstGeom prst="line">
            <a:avLst/>
          </a:prstGeom>
          <a:ln w="666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870C1443-11CB-E75B-AB8F-4A3A5C03C84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567816" y="214146"/>
            <a:ext cx="1569371" cy="784686"/>
          </a:xfrm>
          <a:prstGeom prst="rect">
            <a:avLst/>
          </a:prstGeom>
        </p:spPr>
      </p:pic>
    </p:spTree>
    <p:extLst>
      <p:ext uri="{BB962C8B-B14F-4D97-AF65-F5344CB8AC3E}">
        <p14:creationId xmlns:p14="http://schemas.microsoft.com/office/powerpoint/2010/main" val="3030961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2000" b="1"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19B491-9EC2-2FEE-93E9-7B7F35EE9FD7}"/>
              </a:ext>
            </a:extLst>
          </p:cNvPr>
          <p:cNvSpPr/>
          <p:nvPr/>
        </p:nvSpPr>
        <p:spPr>
          <a:xfrm>
            <a:off x="8538837" y="0"/>
            <a:ext cx="4057095" cy="6858000"/>
          </a:xfrm>
          <a:prstGeom prst="rect">
            <a:avLst/>
          </a:prstGeom>
          <a:solidFill>
            <a:srgbClr val="576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CE387A77-59ED-D619-9022-3304F0FD6296}"/>
              </a:ext>
            </a:extLst>
          </p:cNvPr>
          <p:cNvSpPr txBox="1"/>
          <p:nvPr/>
        </p:nvSpPr>
        <p:spPr>
          <a:xfrm>
            <a:off x="9223562" y="1256856"/>
            <a:ext cx="2687644" cy="2769989"/>
          </a:xfrm>
          <a:prstGeom prst="rect">
            <a:avLst/>
          </a:prstGeom>
          <a:noFill/>
        </p:spPr>
        <p:txBody>
          <a:bodyPr wrap="square" rtlCol="0">
            <a:spAutoFit/>
          </a:bodyPr>
          <a:lstStyle/>
          <a:p>
            <a:pPr algn="ctr"/>
            <a:r>
              <a:rPr lang="el-GR" sz="2000" b="1" dirty="0">
                <a:solidFill>
                  <a:schemeClr val="bg1"/>
                </a:solidFill>
                <a:latin typeface="Century Gothic" panose="020B0502020202020204" pitchFamily="34" charset="0"/>
              </a:rPr>
              <a:t>Παρουσίαση Μελέτης Απορρόφησης Αποφοίτων του </a:t>
            </a:r>
            <a:r>
              <a:rPr lang="el-GR" sz="2000" b="1" dirty="0" err="1">
                <a:solidFill>
                  <a:schemeClr val="bg1"/>
                </a:solidFill>
                <a:latin typeface="Century Gothic" panose="020B0502020202020204" pitchFamily="34" charset="0"/>
              </a:rPr>
              <a:t>ΕΚΠΑ</a:t>
            </a:r>
            <a:r>
              <a:rPr lang="el-GR" sz="2000" b="1" dirty="0">
                <a:solidFill>
                  <a:schemeClr val="bg1"/>
                </a:solidFill>
                <a:latin typeface="Century Gothic" panose="020B0502020202020204" pitchFamily="34" charset="0"/>
              </a:rPr>
              <a:t> από την αγορά εργασίας.</a:t>
            </a:r>
          </a:p>
          <a:p>
            <a:pPr algn="ctr"/>
            <a:r>
              <a:rPr lang="el-GR" b="1" dirty="0">
                <a:solidFill>
                  <a:schemeClr val="bg1"/>
                </a:solidFill>
                <a:latin typeface="Century Gothic" panose="020B0502020202020204" pitchFamily="34" charset="0"/>
              </a:rPr>
              <a:t>______________</a:t>
            </a:r>
            <a:endParaRPr lang="en-US" b="1" dirty="0">
              <a:solidFill>
                <a:schemeClr val="bg1"/>
              </a:solidFill>
              <a:latin typeface="Century Gothic" panose="020B0502020202020204" pitchFamily="34" charset="0"/>
            </a:endParaRPr>
          </a:p>
          <a:p>
            <a:pPr algn="ctr"/>
            <a:endParaRPr lang="el-GR" dirty="0">
              <a:solidFill>
                <a:schemeClr val="bg1"/>
              </a:solidFill>
              <a:latin typeface="Century Gothic" panose="020B0502020202020204" pitchFamily="34" charset="0"/>
            </a:endParaRPr>
          </a:p>
          <a:p>
            <a:pPr algn="ctr"/>
            <a:endParaRPr lang="en-US" dirty="0">
              <a:solidFill>
                <a:schemeClr val="bg1"/>
              </a:solidFill>
              <a:latin typeface="Century Gothic" panose="020B0502020202020204" pitchFamily="34" charset="0"/>
            </a:endParaRPr>
          </a:p>
        </p:txBody>
      </p:sp>
      <p:sp>
        <p:nvSpPr>
          <p:cNvPr id="7" name="TextBox 6">
            <a:extLst>
              <a:ext uri="{FF2B5EF4-FFF2-40B4-BE49-F238E27FC236}">
                <a16:creationId xmlns:a16="http://schemas.microsoft.com/office/drawing/2014/main" id="{098D9D78-28BC-8559-368F-882A0F818B36}"/>
              </a:ext>
            </a:extLst>
          </p:cNvPr>
          <p:cNvSpPr txBox="1"/>
          <p:nvPr/>
        </p:nvSpPr>
        <p:spPr>
          <a:xfrm>
            <a:off x="9463676" y="5634632"/>
            <a:ext cx="2687644" cy="646331"/>
          </a:xfrm>
          <a:prstGeom prst="rect">
            <a:avLst/>
          </a:prstGeom>
          <a:noFill/>
        </p:spPr>
        <p:txBody>
          <a:bodyPr wrap="square" rtlCol="0">
            <a:spAutoFit/>
          </a:bodyPr>
          <a:lstStyle/>
          <a:p>
            <a:pPr algn="ctr"/>
            <a:r>
              <a:rPr lang="el-GR" dirty="0">
                <a:solidFill>
                  <a:schemeClr val="bg1"/>
                </a:solidFill>
              </a:rPr>
              <a:t>Δεκέμβριος 2022</a:t>
            </a:r>
          </a:p>
          <a:p>
            <a:endParaRPr lang="en-US" dirty="0"/>
          </a:p>
        </p:txBody>
      </p:sp>
      <p:sp>
        <p:nvSpPr>
          <p:cNvPr id="3" name="TextBox 2">
            <a:extLst>
              <a:ext uri="{FF2B5EF4-FFF2-40B4-BE49-F238E27FC236}">
                <a16:creationId xmlns:a16="http://schemas.microsoft.com/office/drawing/2014/main" id="{8BE964A8-F145-4424-DC14-FBFF2F1FCD12}"/>
              </a:ext>
            </a:extLst>
          </p:cNvPr>
          <p:cNvSpPr txBox="1"/>
          <p:nvPr/>
        </p:nvSpPr>
        <p:spPr>
          <a:xfrm>
            <a:off x="9223562" y="4838433"/>
            <a:ext cx="2927758" cy="307777"/>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www.icappeoplesolutions.com</a:t>
            </a:r>
            <a:endParaRPr lang="en-US" dirty="0"/>
          </a:p>
        </p:txBody>
      </p:sp>
      <p:pic>
        <p:nvPicPr>
          <p:cNvPr id="11" name="Picture 10" descr="Logo&#10;&#10;Description automatically generated">
            <a:extLst>
              <a:ext uri="{FF2B5EF4-FFF2-40B4-BE49-F238E27FC236}">
                <a16:creationId xmlns:a16="http://schemas.microsoft.com/office/drawing/2014/main" id="{7B9636DA-3206-AFA0-3CBD-42DF91A6C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8400" y="3600994"/>
            <a:ext cx="2035314" cy="1017657"/>
          </a:xfrm>
          <a:prstGeom prst="rect">
            <a:avLst/>
          </a:prstGeom>
        </p:spPr>
      </p:pic>
      <p:pic>
        <p:nvPicPr>
          <p:cNvPr id="2" name="Picture 1">
            <a:extLst>
              <a:ext uri="{FF2B5EF4-FFF2-40B4-BE49-F238E27FC236}">
                <a16:creationId xmlns:a16="http://schemas.microsoft.com/office/drawing/2014/main" id="{E42C6A94-F984-FC0E-7009-6639F04C237B}"/>
              </a:ext>
            </a:extLst>
          </p:cNvPr>
          <p:cNvPicPr>
            <a:picLocks noChangeAspect="1"/>
          </p:cNvPicPr>
          <p:nvPr/>
        </p:nvPicPr>
        <p:blipFill>
          <a:blip r:embed="rId3"/>
          <a:stretch>
            <a:fillRect/>
          </a:stretch>
        </p:blipFill>
        <p:spPr>
          <a:xfrm>
            <a:off x="2135278" y="1865156"/>
            <a:ext cx="4913802" cy="3395766"/>
          </a:xfrm>
          <a:prstGeom prst="rect">
            <a:avLst/>
          </a:prstGeom>
        </p:spPr>
      </p:pic>
      <p:pic>
        <p:nvPicPr>
          <p:cNvPr id="8" name="Picture 7">
            <a:extLst>
              <a:ext uri="{FF2B5EF4-FFF2-40B4-BE49-F238E27FC236}">
                <a16:creationId xmlns:a16="http://schemas.microsoft.com/office/drawing/2014/main" id="{80AA9919-2776-AB00-4152-AF16EB972A32}"/>
              </a:ext>
            </a:extLst>
          </p:cNvPr>
          <p:cNvPicPr>
            <a:picLocks noChangeAspect="1"/>
          </p:cNvPicPr>
          <p:nvPr/>
        </p:nvPicPr>
        <p:blipFill>
          <a:blip r:embed="rId4"/>
          <a:stretch>
            <a:fillRect/>
          </a:stretch>
        </p:blipFill>
        <p:spPr>
          <a:xfrm>
            <a:off x="1710862" y="1377434"/>
            <a:ext cx="2334970" cy="487722"/>
          </a:xfrm>
          <a:prstGeom prst="rect">
            <a:avLst/>
          </a:prstGeom>
        </p:spPr>
      </p:pic>
      <p:pic>
        <p:nvPicPr>
          <p:cNvPr id="9" name="Picture 8">
            <a:extLst>
              <a:ext uri="{FF2B5EF4-FFF2-40B4-BE49-F238E27FC236}">
                <a16:creationId xmlns:a16="http://schemas.microsoft.com/office/drawing/2014/main" id="{3A547322-3B08-40C2-3694-2641EC5CD579}"/>
              </a:ext>
            </a:extLst>
          </p:cNvPr>
          <p:cNvPicPr>
            <a:picLocks noChangeAspect="1"/>
          </p:cNvPicPr>
          <p:nvPr/>
        </p:nvPicPr>
        <p:blipFill>
          <a:blip r:embed="rId5"/>
          <a:stretch>
            <a:fillRect/>
          </a:stretch>
        </p:blipFill>
        <p:spPr>
          <a:xfrm>
            <a:off x="2878347" y="5439592"/>
            <a:ext cx="3505504" cy="518205"/>
          </a:xfrm>
          <a:prstGeom prst="rect">
            <a:avLst/>
          </a:prstGeom>
        </p:spPr>
      </p:pic>
      <p:pic>
        <p:nvPicPr>
          <p:cNvPr id="10" name="Picture 9">
            <a:extLst>
              <a:ext uri="{FF2B5EF4-FFF2-40B4-BE49-F238E27FC236}">
                <a16:creationId xmlns:a16="http://schemas.microsoft.com/office/drawing/2014/main" id="{8CD3CC6D-B70E-1227-62E2-79148785DF73}"/>
              </a:ext>
            </a:extLst>
          </p:cNvPr>
          <p:cNvPicPr>
            <a:picLocks noChangeAspect="1"/>
          </p:cNvPicPr>
          <p:nvPr/>
        </p:nvPicPr>
        <p:blipFill>
          <a:blip r:embed="rId6"/>
          <a:stretch>
            <a:fillRect/>
          </a:stretch>
        </p:blipFill>
        <p:spPr>
          <a:xfrm>
            <a:off x="40680" y="5439592"/>
            <a:ext cx="737680" cy="1268078"/>
          </a:xfrm>
          <a:prstGeom prst="rect">
            <a:avLst/>
          </a:prstGeom>
        </p:spPr>
      </p:pic>
    </p:spTree>
    <p:extLst>
      <p:ext uri="{BB962C8B-B14F-4D97-AF65-F5344CB8AC3E}">
        <p14:creationId xmlns:p14="http://schemas.microsoft.com/office/powerpoint/2010/main" val="1401470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606B-01C2-48FB-A09D-D8554A21A0EF}"/>
              </a:ext>
            </a:extLst>
          </p:cNvPr>
          <p:cNvSpPr>
            <a:spLocks noGrp="1"/>
          </p:cNvSpPr>
          <p:nvPr>
            <p:ph type="title"/>
          </p:nvPr>
        </p:nvSpPr>
        <p:spPr>
          <a:xfrm>
            <a:off x="18979" y="19878"/>
            <a:ext cx="10634869" cy="993913"/>
          </a:xfrm>
          <a:solidFill>
            <a:schemeClr val="accent1">
              <a:lumMod val="50000"/>
            </a:schemeClr>
          </a:solidFill>
        </p:spPr>
        <p:txBody>
          <a:bodyPr/>
          <a:lstStyle/>
          <a:p>
            <a:r>
              <a:rPr lang="el-GR" sz="1600" dirty="0">
                <a:solidFill>
                  <a:schemeClr val="bg1"/>
                </a:solidFill>
              </a:rPr>
              <a:t>Επίπεδο δυσκολίας σπουδών – Ποια η γνώμη σας αναφορικά με το επίπεδο δυσκολίας των σπουδών σας</a:t>
            </a:r>
            <a:r>
              <a:rPr lang="en-US" sz="1600" dirty="0">
                <a:solidFill>
                  <a:schemeClr val="bg1"/>
                </a:solidFill>
              </a:rPr>
              <a:t>; </a:t>
            </a:r>
            <a:r>
              <a:rPr lang="el-GR" sz="1600" dirty="0">
                <a:solidFill>
                  <a:schemeClr val="bg1"/>
                </a:solidFill>
              </a:rPr>
              <a:t> </a:t>
            </a:r>
          </a:p>
        </p:txBody>
      </p:sp>
      <p:graphicFrame>
        <p:nvGraphicFramePr>
          <p:cNvPr id="10" name="Content Placeholder 9">
            <a:extLst>
              <a:ext uri="{FF2B5EF4-FFF2-40B4-BE49-F238E27FC236}">
                <a16:creationId xmlns:a16="http://schemas.microsoft.com/office/drawing/2014/main" id="{A4D1A8A8-2D5D-4FBB-0B91-3843268AE896}"/>
              </a:ext>
            </a:extLst>
          </p:cNvPr>
          <p:cNvGraphicFramePr>
            <a:graphicFrameLocks noGrp="1"/>
          </p:cNvGraphicFramePr>
          <p:nvPr>
            <p:ph sz="half" idx="1"/>
            <p:extLst>
              <p:ext uri="{D42A27DB-BD31-4B8C-83A1-F6EECF244321}">
                <p14:modId xmlns:p14="http://schemas.microsoft.com/office/powerpoint/2010/main" val="1663294388"/>
              </p:ext>
            </p:extLst>
          </p:nvPr>
        </p:nvGraphicFramePr>
        <p:xfrm>
          <a:off x="838200" y="1318731"/>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BD943BA3-4AD5-8648-54A4-374F69367696}"/>
              </a:ext>
            </a:extLst>
          </p:cNvPr>
          <p:cNvSpPr>
            <a:spLocks noGrp="1"/>
          </p:cNvSpPr>
          <p:nvPr>
            <p:ph sz="half" idx="2"/>
          </p:nvPr>
        </p:nvSpPr>
        <p:spPr>
          <a:xfrm>
            <a:off x="6172200" y="1318731"/>
            <a:ext cx="5181600" cy="4351338"/>
          </a:xfrm>
          <a:solidFill>
            <a:schemeClr val="bg2">
              <a:lumMod val="90000"/>
            </a:schemeClr>
          </a:solidFill>
        </p:spPr>
        <p:txBody>
          <a:bodyPr>
            <a:normAutofit/>
          </a:bodyPr>
          <a:lstStyle/>
          <a:p>
            <a:pPr marL="0" indent="0">
              <a:buNone/>
            </a:pPr>
            <a:r>
              <a:rPr lang="el-GR" sz="1800" b="1" dirty="0">
                <a:latin typeface="Calibri" panose="020F0502020204030204" pitchFamily="34" charset="0"/>
                <a:cs typeface="Calibri" panose="020F0502020204030204" pitchFamily="34" charset="0"/>
              </a:rPr>
              <a:t>Λόγοι που</a:t>
            </a:r>
            <a:r>
              <a:rPr lang="en-US" sz="1800" b="1" dirty="0">
                <a:latin typeface="Calibri" panose="020F0502020204030204" pitchFamily="34" charset="0"/>
                <a:cs typeface="Calibri" panose="020F0502020204030204" pitchFamily="34" charset="0"/>
              </a:rPr>
              <a:t> </a:t>
            </a:r>
            <a:r>
              <a:rPr lang="el-GR" sz="1800" b="1" dirty="0">
                <a:latin typeface="Calibri" panose="020F0502020204030204" pitchFamily="34" charset="0"/>
                <a:cs typeface="Calibri" panose="020F0502020204030204" pitchFamily="34" charset="0"/>
              </a:rPr>
              <a:t>καθιστούν το επίπεδο δυσκολίας των σπουδών υψηλό </a:t>
            </a:r>
          </a:p>
          <a:p>
            <a:pPr algn="just"/>
            <a:r>
              <a:rPr lang="el-GR" sz="1800" dirty="0">
                <a:latin typeface="Calibri" panose="020F0502020204030204" pitchFamily="34" charset="0"/>
                <a:cs typeface="Calibri" panose="020F0502020204030204" pitchFamily="34" charset="0"/>
              </a:rPr>
              <a:t>Ο όγκος της ύλης και η αφομοίωση ενός μεγάλου όγκου πληροφοριών</a:t>
            </a:r>
          </a:p>
          <a:p>
            <a:pPr algn="just"/>
            <a:r>
              <a:rPr lang="el-GR" sz="1800" dirty="0">
                <a:latin typeface="Calibri" panose="020F0502020204030204" pitchFamily="34" charset="0"/>
                <a:cs typeface="Calibri" panose="020F0502020204030204" pitchFamily="34" charset="0"/>
              </a:rPr>
              <a:t> Σε ορισμένες περιπτώσεις, το ίδιο το αντικείμενο των σπουδών </a:t>
            </a:r>
          </a:p>
          <a:p>
            <a:pPr marL="0" indent="0" algn="just">
              <a:buNone/>
            </a:pPr>
            <a:r>
              <a:rPr lang="el-GR" sz="1800" b="1" dirty="0">
                <a:latin typeface="Calibri" panose="020F0502020204030204" pitchFamily="34" charset="0"/>
                <a:cs typeface="Calibri" panose="020F0502020204030204" pitchFamily="34" charset="0"/>
              </a:rPr>
              <a:t>Θετικά αποτελέσματα</a:t>
            </a:r>
          </a:p>
          <a:p>
            <a:pPr algn="just"/>
            <a:r>
              <a:rPr lang="el-GR" sz="1800" dirty="0">
                <a:latin typeface="Calibri" panose="020F0502020204030204" pitchFamily="34" charset="0"/>
                <a:cs typeface="Calibri" panose="020F0502020204030204" pitchFamily="34" charset="0"/>
              </a:rPr>
              <a:t>Οι απόφοιτοι αναγνωρίζουν θετικά μαθησιακά αποτελέσματα όπως η απόκτηση υψηλής επιστημονικής γνώσης καθώς και η ανάπτυξη κριτικής σκέψης</a:t>
            </a:r>
          </a:p>
        </p:txBody>
      </p:sp>
      <p:sp>
        <p:nvSpPr>
          <p:cNvPr id="5" name="Slide Number Placeholder 4">
            <a:extLst>
              <a:ext uri="{FF2B5EF4-FFF2-40B4-BE49-F238E27FC236}">
                <a16:creationId xmlns:a16="http://schemas.microsoft.com/office/drawing/2014/main" id="{18D88893-236F-2CE7-BD7F-EFFAC44A6140}"/>
              </a:ext>
            </a:extLst>
          </p:cNvPr>
          <p:cNvSpPr>
            <a:spLocks noGrp="1"/>
          </p:cNvSpPr>
          <p:nvPr>
            <p:ph type="sldNum" sz="quarter" idx="12"/>
          </p:nvPr>
        </p:nvSpPr>
        <p:spPr/>
        <p:txBody>
          <a:bodyPr/>
          <a:lstStyle/>
          <a:p>
            <a:fld id="{12AE9D0F-D235-4A48-B9DD-3566BA1C91EA}" type="slidenum">
              <a:rPr lang="en-US" smtClean="0"/>
              <a:t>10</a:t>
            </a:fld>
            <a:endParaRPr lang="en-US"/>
          </a:p>
        </p:txBody>
      </p:sp>
      <p:pic>
        <p:nvPicPr>
          <p:cNvPr id="6" name="Picture 2" descr="See the source image">
            <a:extLst>
              <a:ext uri="{FF2B5EF4-FFF2-40B4-BE49-F238E27FC236}">
                <a16:creationId xmlns:a16="http://schemas.microsoft.com/office/drawing/2014/main" id="{4000F49D-04CE-7C74-6ADB-6B91056836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237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606B-01C2-48FB-A09D-D8554A21A0EF}"/>
              </a:ext>
            </a:extLst>
          </p:cNvPr>
          <p:cNvSpPr>
            <a:spLocks noGrp="1"/>
          </p:cNvSpPr>
          <p:nvPr>
            <p:ph type="title"/>
          </p:nvPr>
        </p:nvSpPr>
        <p:spPr>
          <a:xfrm>
            <a:off x="18979" y="19878"/>
            <a:ext cx="10634869" cy="993913"/>
          </a:xfrm>
          <a:solidFill>
            <a:schemeClr val="accent1">
              <a:lumMod val="50000"/>
            </a:schemeClr>
          </a:solidFill>
        </p:spPr>
        <p:txBody>
          <a:bodyPr/>
          <a:lstStyle/>
          <a:p>
            <a:r>
              <a:rPr lang="el-GR" sz="1600" dirty="0">
                <a:solidFill>
                  <a:schemeClr val="bg1"/>
                </a:solidFill>
              </a:rPr>
              <a:t>Ανάπτυξη δεξιοτήτων – Σε ποιο βαθμό αναπτύξατε τις ακόλουθες δεξιότητες</a:t>
            </a:r>
            <a:r>
              <a:rPr lang="en-US" sz="1600" dirty="0">
                <a:solidFill>
                  <a:schemeClr val="bg1"/>
                </a:solidFill>
              </a:rPr>
              <a:t>;  </a:t>
            </a:r>
            <a:r>
              <a:rPr lang="el-GR" sz="1600" dirty="0">
                <a:solidFill>
                  <a:schemeClr val="bg1"/>
                </a:solidFill>
              </a:rPr>
              <a:t> </a:t>
            </a:r>
          </a:p>
        </p:txBody>
      </p:sp>
      <p:graphicFrame>
        <p:nvGraphicFramePr>
          <p:cNvPr id="10" name="Content Placeholder 9">
            <a:extLst>
              <a:ext uri="{FF2B5EF4-FFF2-40B4-BE49-F238E27FC236}">
                <a16:creationId xmlns:a16="http://schemas.microsoft.com/office/drawing/2014/main" id="{A4D1A8A8-2D5D-4FBB-0B91-3843268AE896}"/>
              </a:ext>
            </a:extLst>
          </p:cNvPr>
          <p:cNvGraphicFramePr>
            <a:graphicFrameLocks noGrp="1"/>
          </p:cNvGraphicFramePr>
          <p:nvPr>
            <p:ph sz="half" idx="1"/>
            <p:extLst>
              <p:ext uri="{D42A27DB-BD31-4B8C-83A1-F6EECF244321}">
                <p14:modId xmlns:p14="http://schemas.microsoft.com/office/powerpoint/2010/main" val="1721844199"/>
              </p:ext>
            </p:extLst>
          </p:nvPr>
        </p:nvGraphicFramePr>
        <p:xfrm>
          <a:off x="365706" y="1232452"/>
          <a:ext cx="11460588" cy="4393096"/>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18D88893-236F-2CE7-BD7F-EFFAC44A6140}"/>
              </a:ext>
            </a:extLst>
          </p:cNvPr>
          <p:cNvSpPr>
            <a:spLocks noGrp="1"/>
          </p:cNvSpPr>
          <p:nvPr>
            <p:ph type="sldNum" sz="quarter" idx="12"/>
          </p:nvPr>
        </p:nvSpPr>
        <p:spPr/>
        <p:txBody>
          <a:bodyPr/>
          <a:lstStyle/>
          <a:p>
            <a:fld id="{12AE9D0F-D235-4A48-B9DD-3566BA1C91EA}" type="slidenum">
              <a:rPr lang="en-US" smtClean="0"/>
              <a:t>11</a:t>
            </a:fld>
            <a:endParaRPr lang="en-US"/>
          </a:p>
        </p:txBody>
      </p:sp>
      <p:pic>
        <p:nvPicPr>
          <p:cNvPr id="4" name="Picture 2" descr="See the source image">
            <a:extLst>
              <a:ext uri="{FF2B5EF4-FFF2-40B4-BE49-F238E27FC236}">
                <a16:creationId xmlns:a16="http://schemas.microsoft.com/office/drawing/2014/main" id="{0B5C5930-A1B4-F369-68BD-CC2EFEC86A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697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606B-01C2-48FB-A09D-D8554A21A0EF}"/>
              </a:ext>
            </a:extLst>
          </p:cNvPr>
          <p:cNvSpPr>
            <a:spLocks noGrp="1"/>
          </p:cNvSpPr>
          <p:nvPr>
            <p:ph type="title"/>
          </p:nvPr>
        </p:nvSpPr>
        <p:spPr>
          <a:xfrm>
            <a:off x="18979" y="19878"/>
            <a:ext cx="10634869" cy="993913"/>
          </a:xfrm>
          <a:solidFill>
            <a:schemeClr val="accent1">
              <a:lumMod val="50000"/>
            </a:schemeClr>
          </a:solidFill>
        </p:spPr>
        <p:txBody>
          <a:bodyPr/>
          <a:lstStyle/>
          <a:p>
            <a:r>
              <a:rPr lang="el-GR" sz="1600" dirty="0">
                <a:solidFill>
                  <a:schemeClr val="bg1"/>
                </a:solidFill>
              </a:rPr>
              <a:t>Δράσεις για ανάπτυξη δεξιοτήτων. </a:t>
            </a:r>
            <a:r>
              <a:rPr lang="en-US" sz="1600" dirty="0">
                <a:solidFill>
                  <a:schemeClr val="bg1"/>
                </a:solidFill>
              </a:rPr>
              <a:t>  </a:t>
            </a:r>
            <a:r>
              <a:rPr lang="el-GR" sz="1600" dirty="0">
                <a:solidFill>
                  <a:schemeClr val="bg1"/>
                </a:solidFill>
              </a:rPr>
              <a:t> </a:t>
            </a:r>
          </a:p>
        </p:txBody>
      </p:sp>
      <p:sp>
        <p:nvSpPr>
          <p:cNvPr id="5" name="Slide Number Placeholder 4">
            <a:extLst>
              <a:ext uri="{FF2B5EF4-FFF2-40B4-BE49-F238E27FC236}">
                <a16:creationId xmlns:a16="http://schemas.microsoft.com/office/drawing/2014/main" id="{18D88893-236F-2CE7-BD7F-EFFAC44A6140}"/>
              </a:ext>
            </a:extLst>
          </p:cNvPr>
          <p:cNvSpPr>
            <a:spLocks noGrp="1"/>
          </p:cNvSpPr>
          <p:nvPr>
            <p:ph type="sldNum" sz="quarter" idx="12"/>
          </p:nvPr>
        </p:nvSpPr>
        <p:spPr/>
        <p:txBody>
          <a:bodyPr/>
          <a:lstStyle/>
          <a:p>
            <a:fld id="{12AE9D0F-D235-4A48-B9DD-3566BA1C91EA}" type="slidenum">
              <a:rPr lang="en-US" smtClean="0"/>
              <a:t>12</a:t>
            </a:fld>
            <a:endParaRPr lang="en-US"/>
          </a:p>
        </p:txBody>
      </p:sp>
      <p:sp>
        <p:nvSpPr>
          <p:cNvPr id="4" name="Content Placeholder 3">
            <a:extLst>
              <a:ext uri="{FF2B5EF4-FFF2-40B4-BE49-F238E27FC236}">
                <a16:creationId xmlns:a16="http://schemas.microsoft.com/office/drawing/2014/main" id="{72481E74-AB00-9DFB-0A91-42799EAC2D71}"/>
              </a:ext>
            </a:extLst>
          </p:cNvPr>
          <p:cNvSpPr>
            <a:spLocks noGrp="1"/>
          </p:cNvSpPr>
          <p:nvPr>
            <p:ph sz="half" idx="1"/>
          </p:nvPr>
        </p:nvSpPr>
        <p:spPr>
          <a:xfrm>
            <a:off x="838200" y="1825625"/>
            <a:ext cx="10224052" cy="4351338"/>
          </a:xfrm>
        </p:spPr>
        <p:txBody>
          <a:bodyPr/>
          <a:lstStyle/>
          <a:p>
            <a:pPr algn="just"/>
            <a:r>
              <a:rPr lang="el-GR" sz="1800" dirty="0">
                <a:latin typeface="Calibri" panose="020F0502020204030204" pitchFamily="34" charset="0"/>
                <a:cs typeface="Calibri" panose="020F0502020204030204" pitchFamily="34" charset="0"/>
              </a:rPr>
              <a:t>Υποβολή</a:t>
            </a:r>
            <a:r>
              <a:rPr lang="en-US" sz="1800" dirty="0">
                <a:latin typeface="Calibri" panose="020F0502020204030204" pitchFamily="34" charset="0"/>
                <a:cs typeface="Calibri" panose="020F0502020204030204" pitchFamily="34" charset="0"/>
              </a:rPr>
              <a:t>/</a:t>
            </a:r>
            <a:r>
              <a:rPr lang="el-GR" sz="1800" dirty="0">
                <a:latin typeface="Calibri" panose="020F0502020204030204" pitchFamily="34" charset="0"/>
                <a:cs typeface="Calibri" panose="020F0502020204030204" pitchFamily="34" charset="0"/>
              </a:rPr>
              <a:t>παρουσίαση εργασιών, διεξαγωγή </a:t>
            </a:r>
            <a:r>
              <a:rPr lang="en-US" sz="1800" dirty="0">
                <a:latin typeface="Calibri" panose="020F0502020204030204" pitchFamily="34" charset="0"/>
                <a:cs typeface="Calibri" panose="020F0502020204030204" pitchFamily="34" charset="0"/>
              </a:rPr>
              <a:t>debate </a:t>
            </a:r>
            <a:r>
              <a:rPr lang="el-GR" sz="1800" dirty="0">
                <a:latin typeface="Calibri" panose="020F0502020204030204" pitchFamily="34" charset="0"/>
                <a:cs typeface="Calibri" panose="020F0502020204030204" pitchFamily="34" charset="0"/>
              </a:rPr>
              <a:t>ώστε οι συμμετέχοντες να αναπτύξουν την ικανότητα της προφορικής επικοινωνίας όσο και της επιδραστικότητας τους μέσω της ανάπτυξης κατάλληλων επιχειρημάτων. </a:t>
            </a:r>
          </a:p>
          <a:p>
            <a:pPr algn="just"/>
            <a:r>
              <a:rPr lang="el-GR" sz="1800" dirty="0">
                <a:latin typeface="Calibri" panose="020F0502020204030204" pitchFamily="34" charset="0"/>
                <a:cs typeface="Calibri" panose="020F0502020204030204" pitchFamily="34" charset="0"/>
              </a:rPr>
              <a:t>Ενσωμάτωση μαθημάτων και από άλλες σχολές έτσι ώστε οι φοιτητές να έχουν τη δυνατότητα να έρθουν σε επαφή και με άλλα επιστημονικά πεδία όπως επίσης και να τους δοθεί η δυνατότητα συνεργασίας με φοιτητές αυτών των τμημάτων. Αυτό θα τους βοηθήσει να αναπτύξουν την ικανότητα συνεργασίας με άλλες ειδικότητες.  </a:t>
            </a:r>
          </a:p>
          <a:p>
            <a:pPr algn="just"/>
            <a:r>
              <a:rPr lang="el-GR" sz="1800" dirty="0">
                <a:latin typeface="Calibri" panose="020F0502020204030204" pitchFamily="34" charset="0"/>
                <a:cs typeface="Calibri" panose="020F0502020204030204" pitchFamily="34" charset="0"/>
              </a:rPr>
              <a:t>Μεγαλύτερη ένταξη σύγχρονων τεχνολογικών εφαρμογών στα υπάρχοντα μαθήματα και αναβάθμιση τεχνολογικού εξοπλισμού έτσι ώστε να υπάρχει μεγαλύτερη διεπαφή μεταξύ επιστήμης και τεχνολογίας. </a:t>
            </a:r>
          </a:p>
          <a:p>
            <a:pPr algn="just"/>
            <a:r>
              <a:rPr lang="el-GR" sz="1800" dirty="0">
                <a:latin typeface="Calibri" panose="020F0502020204030204" pitchFamily="34" charset="0"/>
                <a:cs typeface="Calibri" panose="020F0502020204030204" pitchFamily="34" charset="0"/>
              </a:rPr>
              <a:t>Ενίσχυση διεξαγωγής σεμιναρίων </a:t>
            </a:r>
            <a:r>
              <a:rPr lang="el-GR" sz="1800">
                <a:latin typeface="Calibri" panose="020F0502020204030204" pitchFamily="34" charset="0"/>
                <a:cs typeface="Calibri" panose="020F0502020204030204" pitchFamily="34" charset="0"/>
              </a:rPr>
              <a:t>που αναπτύσσουν </a:t>
            </a:r>
            <a:r>
              <a:rPr lang="el-GR" sz="1800" dirty="0">
                <a:latin typeface="Calibri" panose="020F0502020204030204" pitchFamily="34" charset="0"/>
                <a:cs typeface="Calibri" panose="020F0502020204030204" pitchFamily="34" charset="0"/>
              </a:rPr>
              <a:t>τη δεξιότητα της αποτελεσματικής χρησιμοποίησης βασικών τεχνολογικών εφαρμογών οι οποίες είναι απαραίτητες για κάθε απόφοιτο. </a:t>
            </a:r>
          </a:p>
          <a:p>
            <a:pPr marL="0" indent="0" algn="just">
              <a:buNone/>
            </a:pPr>
            <a:endParaRPr lang="el-GR" sz="1800" dirty="0">
              <a:latin typeface="Calibri" panose="020F0502020204030204" pitchFamily="34" charset="0"/>
              <a:cs typeface="Calibri" panose="020F0502020204030204" pitchFamily="34" charset="0"/>
            </a:endParaRPr>
          </a:p>
        </p:txBody>
      </p:sp>
      <p:pic>
        <p:nvPicPr>
          <p:cNvPr id="6" name="Picture 2" descr="See the source image">
            <a:extLst>
              <a:ext uri="{FF2B5EF4-FFF2-40B4-BE49-F238E27FC236}">
                <a16:creationId xmlns:a16="http://schemas.microsoft.com/office/drawing/2014/main" id="{657C2C49-2438-CCD2-9F5C-85E01CF203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674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606B-01C2-48FB-A09D-D8554A21A0EF}"/>
              </a:ext>
            </a:extLst>
          </p:cNvPr>
          <p:cNvSpPr>
            <a:spLocks noGrp="1"/>
          </p:cNvSpPr>
          <p:nvPr>
            <p:ph type="title"/>
          </p:nvPr>
        </p:nvSpPr>
        <p:spPr>
          <a:xfrm>
            <a:off x="18979" y="19878"/>
            <a:ext cx="10634869" cy="993913"/>
          </a:xfrm>
          <a:solidFill>
            <a:schemeClr val="accent1">
              <a:lumMod val="50000"/>
            </a:schemeClr>
          </a:solidFill>
        </p:spPr>
        <p:txBody>
          <a:bodyPr/>
          <a:lstStyle/>
          <a:p>
            <a:r>
              <a:rPr lang="el-GR" sz="1600" dirty="0">
                <a:solidFill>
                  <a:schemeClr val="bg1"/>
                </a:solidFill>
              </a:rPr>
              <a:t>Απόκτηση μεταπτυχιακού – Λόγοι απόκτησης</a:t>
            </a:r>
            <a:r>
              <a:rPr lang="en-US" sz="1600" dirty="0">
                <a:solidFill>
                  <a:schemeClr val="bg1"/>
                </a:solidFill>
              </a:rPr>
              <a:t> </a:t>
            </a:r>
            <a:r>
              <a:rPr lang="el-GR" sz="1600" dirty="0">
                <a:solidFill>
                  <a:schemeClr val="bg1"/>
                </a:solidFill>
              </a:rPr>
              <a:t> </a:t>
            </a:r>
          </a:p>
        </p:txBody>
      </p:sp>
      <p:graphicFrame>
        <p:nvGraphicFramePr>
          <p:cNvPr id="10" name="Content Placeholder 9">
            <a:extLst>
              <a:ext uri="{FF2B5EF4-FFF2-40B4-BE49-F238E27FC236}">
                <a16:creationId xmlns:a16="http://schemas.microsoft.com/office/drawing/2014/main" id="{A4D1A8A8-2D5D-4FBB-0B91-3843268AE896}"/>
              </a:ext>
            </a:extLst>
          </p:cNvPr>
          <p:cNvGraphicFramePr>
            <a:graphicFrameLocks noGrp="1"/>
          </p:cNvGraphicFramePr>
          <p:nvPr>
            <p:ph sz="half" idx="1"/>
            <p:extLst>
              <p:ext uri="{D42A27DB-BD31-4B8C-83A1-F6EECF244321}">
                <p14:modId xmlns:p14="http://schemas.microsoft.com/office/powerpoint/2010/main" val="4101285875"/>
              </p:ext>
            </p:extLst>
          </p:nvPr>
        </p:nvGraphicFramePr>
        <p:xfrm>
          <a:off x="838200" y="1239216"/>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18D88893-236F-2CE7-BD7F-EFFAC44A6140}"/>
              </a:ext>
            </a:extLst>
          </p:cNvPr>
          <p:cNvSpPr>
            <a:spLocks noGrp="1"/>
          </p:cNvSpPr>
          <p:nvPr>
            <p:ph type="sldNum" sz="quarter" idx="12"/>
          </p:nvPr>
        </p:nvSpPr>
        <p:spPr/>
        <p:txBody>
          <a:bodyPr/>
          <a:lstStyle/>
          <a:p>
            <a:fld id="{12AE9D0F-D235-4A48-B9DD-3566BA1C91EA}" type="slidenum">
              <a:rPr lang="en-US" smtClean="0"/>
              <a:t>13</a:t>
            </a:fld>
            <a:endParaRPr lang="en-US"/>
          </a:p>
        </p:txBody>
      </p:sp>
      <p:graphicFrame>
        <p:nvGraphicFramePr>
          <p:cNvPr id="9" name="Content Placeholder 8">
            <a:extLst>
              <a:ext uri="{FF2B5EF4-FFF2-40B4-BE49-F238E27FC236}">
                <a16:creationId xmlns:a16="http://schemas.microsoft.com/office/drawing/2014/main" id="{0D286826-279C-A456-AAD4-16CD5E081D31}"/>
              </a:ext>
            </a:extLst>
          </p:cNvPr>
          <p:cNvGraphicFramePr>
            <a:graphicFrameLocks noGrp="1"/>
          </p:cNvGraphicFramePr>
          <p:nvPr>
            <p:ph sz="half" idx="2"/>
            <p:extLst>
              <p:ext uri="{D42A27DB-BD31-4B8C-83A1-F6EECF244321}">
                <p14:modId xmlns:p14="http://schemas.microsoft.com/office/powerpoint/2010/main" val="33719631"/>
              </p:ext>
            </p:extLst>
          </p:nvPr>
        </p:nvGraphicFramePr>
        <p:xfrm>
          <a:off x="6172200" y="1239216"/>
          <a:ext cx="5645426"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See the source image">
            <a:extLst>
              <a:ext uri="{FF2B5EF4-FFF2-40B4-BE49-F238E27FC236}">
                <a16:creationId xmlns:a16="http://schemas.microsoft.com/office/drawing/2014/main" id="{6EFD388A-3E47-7C70-C850-54F44A106C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892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606B-01C2-48FB-A09D-D8554A21A0EF}"/>
              </a:ext>
            </a:extLst>
          </p:cNvPr>
          <p:cNvSpPr>
            <a:spLocks noGrp="1"/>
          </p:cNvSpPr>
          <p:nvPr>
            <p:ph type="title"/>
          </p:nvPr>
        </p:nvSpPr>
        <p:spPr>
          <a:xfrm>
            <a:off x="18979" y="19878"/>
            <a:ext cx="10634869" cy="993913"/>
          </a:xfrm>
          <a:solidFill>
            <a:schemeClr val="accent1">
              <a:lumMod val="50000"/>
            </a:schemeClr>
          </a:solidFill>
        </p:spPr>
        <p:txBody>
          <a:bodyPr/>
          <a:lstStyle/>
          <a:p>
            <a:r>
              <a:rPr lang="el-GR" sz="1600" dirty="0">
                <a:solidFill>
                  <a:schemeClr val="bg1"/>
                </a:solidFill>
              </a:rPr>
              <a:t>Επιλογή </a:t>
            </a:r>
            <a:r>
              <a:rPr lang="el-GR" sz="1600" dirty="0" err="1">
                <a:solidFill>
                  <a:schemeClr val="bg1"/>
                </a:solidFill>
              </a:rPr>
              <a:t>ΕΚΠΑ</a:t>
            </a:r>
            <a:r>
              <a:rPr lang="el-GR" sz="1600" dirty="0">
                <a:solidFill>
                  <a:schemeClr val="bg1"/>
                </a:solidFill>
              </a:rPr>
              <a:t> για απόκτηση μεταπτυχιακού – Λόγοι επιλογής</a:t>
            </a:r>
            <a:r>
              <a:rPr lang="en-US" sz="1600" dirty="0">
                <a:solidFill>
                  <a:schemeClr val="bg1"/>
                </a:solidFill>
              </a:rPr>
              <a:t> </a:t>
            </a:r>
            <a:r>
              <a:rPr lang="el-GR" sz="1600" dirty="0">
                <a:solidFill>
                  <a:schemeClr val="bg1"/>
                </a:solidFill>
              </a:rPr>
              <a:t> </a:t>
            </a:r>
          </a:p>
        </p:txBody>
      </p:sp>
      <p:graphicFrame>
        <p:nvGraphicFramePr>
          <p:cNvPr id="10" name="Content Placeholder 9">
            <a:extLst>
              <a:ext uri="{FF2B5EF4-FFF2-40B4-BE49-F238E27FC236}">
                <a16:creationId xmlns:a16="http://schemas.microsoft.com/office/drawing/2014/main" id="{A4D1A8A8-2D5D-4FBB-0B91-3843268AE896}"/>
              </a:ext>
            </a:extLst>
          </p:cNvPr>
          <p:cNvGraphicFramePr>
            <a:graphicFrameLocks noGrp="1"/>
          </p:cNvGraphicFramePr>
          <p:nvPr>
            <p:ph sz="half" idx="1"/>
            <p:extLst>
              <p:ext uri="{D42A27DB-BD31-4B8C-83A1-F6EECF244321}">
                <p14:modId xmlns:p14="http://schemas.microsoft.com/office/powerpoint/2010/main" val="2691355786"/>
              </p:ext>
            </p:extLst>
          </p:nvPr>
        </p:nvGraphicFramePr>
        <p:xfrm>
          <a:off x="210417" y="1159702"/>
          <a:ext cx="4659757"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18D88893-236F-2CE7-BD7F-EFFAC44A6140}"/>
              </a:ext>
            </a:extLst>
          </p:cNvPr>
          <p:cNvSpPr>
            <a:spLocks noGrp="1"/>
          </p:cNvSpPr>
          <p:nvPr>
            <p:ph type="sldNum" sz="quarter" idx="12"/>
          </p:nvPr>
        </p:nvSpPr>
        <p:spPr/>
        <p:txBody>
          <a:bodyPr/>
          <a:lstStyle/>
          <a:p>
            <a:fld id="{12AE9D0F-D235-4A48-B9DD-3566BA1C91EA}" type="slidenum">
              <a:rPr lang="en-US" smtClean="0"/>
              <a:t>14</a:t>
            </a:fld>
            <a:endParaRPr lang="en-US"/>
          </a:p>
        </p:txBody>
      </p:sp>
      <p:graphicFrame>
        <p:nvGraphicFramePr>
          <p:cNvPr id="9" name="Content Placeholder 8">
            <a:extLst>
              <a:ext uri="{FF2B5EF4-FFF2-40B4-BE49-F238E27FC236}">
                <a16:creationId xmlns:a16="http://schemas.microsoft.com/office/drawing/2014/main" id="{0D286826-279C-A456-AAD4-16CD5E081D31}"/>
              </a:ext>
            </a:extLst>
          </p:cNvPr>
          <p:cNvGraphicFramePr>
            <a:graphicFrameLocks noGrp="1"/>
          </p:cNvGraphicFramePr>
          <p:nvPr>
            <p:ph sz="half" idx="2"/>
            <p:extLst>
              <p:ext uri="{D42A27DB-BD31-4B8C-83A1-F6EECF244321}">
                <p14:modId xmlns:p14="http://schemas.microsoft.com/office/powerpoint/2010/main" val="2242511451"/>
              </p:ext>
            </p:extLst>
          </p:nvPr>
        </p:nvGraphicFramePr>
        <p:xfrm>
          <a:off x="5088835" y="1159702"/>
          <a:ext cx="6728791" cy="4168775"/>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descr="See the source image">
            <a:extLst>
              <a:ext uri="{FF2B5EF4-FFF2-40B4-BE49-F238E27FC236}">
                <a16:creationId xmlns:a16="http://schemas.microsoft.com/office/drawing/2014/main" id="{DE95FF17-73BB-9234-85C6-BD2C1A751D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701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606B-01C2-48FB-A09D-D8554A21A0EF}"/>
              </a:ext>
            </a:extLst>
          </p:cNvPr>
          <p:cNvSpPr>
            <a:spLocks noGrp="1"/>
          </p:cNvSpPr>
          <p:nvPr>
            <p:ph type="title"/>
          </p:nvPr>
        </p:nvSpPr>
        <p:spPr>
          <a:xfrm>
            <a:off x="18979" y="19878"/>
            <a:ext cx="10634869" cy="993913"/>
          </a:xfrm>
          <a:solidFill>
            <a:schemeClr val="accent1">
              <a:lumMod val="50000"/>
            </a:schemeClr>
          </a:solidFill>
        </p:spPr>
        <p:txBody>
          <a:bodyPr/>
          <a:lstStyle/>
          <a:p>
            <a:r>
              <a:rPr lang="el-GR" sz="1600" dirty="0">
                <a:solidFill>
                  <a:schemeClr val="bg1"/>
                </a:solidFill>
              </a:rPr>
              <a:t>Οι σπουδές αποτέλεσαν καλή βάση για την είσοδο στην αγορά εργασίας</a:t>
            </a:r>
            <a:r>
              <a:rPr lang="en-US" sz="1600" dirty="0">
                <a:solidFill>
                  <a:schemeClr val="bg1"/>
                </a:solidFill>
              </a:rPr>
              <a:t> </a:t>
            </a:r>
            <a:r>
              <a:rPr lang="el-GR" sz="1600" dirty="0">
                <a:solidFill>
                  <a:schemeClr val="bg1"/>
                </a:solidFill>
              </a:rPr>
              <a:t> </a:t>
            </a:r>
          </a:p>
        </p:txBody>
      </p:sp>
      <p:graphicFrame>
        <p:nvGraphicFramePr>
          <p:cNvPr id="10" name="Content Placeholder 9">
            <a:extLst>
              <a:ext uri="{FF2B5EF4-FFF2-40B4-BE49-F238E27FC236}">
                <a16:creationId xmlns:a16="http://schemas.microsoft.com/office/drawing/2014/main" id="{A4D1A8A8-2D5D-4FBB-0B91-3843268AE896}"/>
              </a:ext>
            </a:extLst>
          </p:cNvPr>
          <p:cNvGraphicFramePr>
            <a:graphicFrameLocks noGrp="1"/>
          </p:cNvGraphicFramePr>
          <p:nvPr>
            <p:ph sz="half" idx="1"/>
            <p:extLst>
              <p:ext uri="{D42A27DB-BD31-4B8C-83A1-F6EECF244321}">
                <p14:modId xmlns:p14="http://schemas.microsoft.com/office/powerpoint/2010/main" val="2145652949"/>
              </p:ext>
            </p:extLst>
          </p:nvPr>
        </p:nvGraphicFramePr>
        <p:xfrm>
          <a:off x="838200" y="1169644"/>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BD943BA3-4AD5-8648-54A4-374F69367696}"/>
              </a:ext>
            </a:extLst>
          </p:cNvPr>
          <p:cNvSpPr>
            <a:spLocks noGrp="1"/>
          </p:cNvSpPr>
          <p:nvPr>
            <p:ph sz="half" idx="2"/>
          </p:nvPr>
        </p:nvSpPr>
        <p:spPr>
          <a:xfrm>
            <a:off x="6172200" y="1169644"/>
            <a:ext cx="5181600" cy="4351338"/>
          </a:xfrm>
          <a:solidFill>
            <a:schemeClr val="bg2">
              <a:lumMod val="90000"/>
            </a:schemeClr>
          </a:solidFill>
        </p:spPr>
        <p:txBody>
          <a:bodyPr>
            <a:normAutofit/>
          </a:bodyPr>
          <a:lstStyle/>
          <a:p>
            <a:pPr marL="0" indent="0">
              <a:buNone/>
            </a:pPr>
            <a:r>
              <a:rPr lang="el-GR" sz="1800" b="1" dirty="0">
                <a:latin typeface="Calibri" panose="020F0502020204030204" pitchFamily="34" charset="0"/>
                <a:cs typeface="Calibri" panose="020F0502020204030204" pitchFamily="34" charset="0"/>
              </a:rPr>
              <a:t>Λόγοι και παράγοντες που</a:t>
            </a:r>
            <a:r>
              <a:rPr lang="en-US" sz="1800" b="1" dirty="0">
                <a:latin typeface="Calibri" panose="020F0502020204030204" pitchFamily="34" charset="0"/>
                <a:cs typeface="Calibri" panose="020F0502020204030204" pitchFamily="34" charset="0"/>
              </a:rPr>
              <a:t> </a:t>
            </a:r>
            <a:r>
              <a:rPr lang="el-GR" sz="1800" b="1" dirty="0">
                <a:latin typeface="Calibri" panose="020F0502020204030204" pitchFamily="34" charset="0"/>
                <a:cs typeface="Calibri" panose="020F0502020204030204" pitchFamily="34" charset="0"/>
              </a:rPr>
              <a:t>καθιστούν τις σπουδές των αποφοίτων του </a:t>
            </a:r>
            <a:r>
              <a:rPr lang="el-GR" sz="1800" b="1" dirty="0" err="1">
                <a:latin typeface="Calibri" panose="020F0502020204030204" pitchFamily="34" charset="0"/>
                <a:cs typeface="Calibri" panose="020F0502020204030204" pitchFamily="34" charset="0"/>
              </a:rPr>
              <a:t>ΕΚΠΑ</a:t>
            </a:r>
            <a:r>
              <a:rPr lang="el-GR" sz="1800" b="1" dirty="0">
                <a:latin typeface="Calibri" panose="020F0502020204030204" pitchFamily="34" charset="0"/>
                <a:cs typeface="Calibri" panose="020F0502020204030204" pitchFamily="34" charset="0"/>
              </a:rPr>
              <a:t> ως καλή βάση για είσοδο στην αγορά εργασίας </a:t>
            </a:r>
          </a:p>
          <a:p>
            <a:pPr algn="just"/>
            <a:r>
              <a:rPr lang="el-GR" sz="1800" dirty="0">
                <a:latin typeface="Calibri" panose="020F0502020204030204" pitchFamily="34" charset="0"/>
                <a:cs typeface="Calibri" panose="020F0502020204030204" pitchFamily="34" charset="0"/>
              </a:rPr>
              <a:t>Οι υψηλές και επικαιροποιημένες επιστημονικές γνώσεις που λαμβάνουν κατά τη διάρκεια των σπουδών</a:t>
            </a:r>
          </a:p>
          <a:p>
            <a:pPr algn="just"/>
            <a:r>
              <a:rPr lang="el-GR" sz="1800" dirty="0">
                <a:latin typeface="Calibri" panose="020F0502020204030204" pitchFamily="34" charset="0"/>
                <a:cs typeface="Calibri" panose="020F0502020204030204" pitchFamily="34" charset="0"/>
              </a:rPr>
              <a:t> Το κύρος και η φήμη του </a:t>
            </a:r>
            <a:r>
              <a:rPr lang="el-GR" sz="1800" dirty="0" err="1">
                <a:latin typeface="Calibri" panose="020F0502020204030204" pitchFamily="34" charset="0"/>
                <a:cs typeface="Calibri" panose="020F0502020204030204" pitchFamily="34" charset="0"/>
              </a:rPr>
              <a:t>ΕΚΠΑ</a:t>
            </a:r>
            <a:r>
              <a:rPr lang="el-GR" sz="1800" dirty="0">
                <a:latin typeface="Calibri" panose="020F0502020204030204" pitchFamily="34" charset="0"/>
                <a:cs typeface="Calibri" panose="020F0502020204030204" pitchFamily="34" charset="0"/>
              </a:rPr>
              <a:t> βοηθά τους αποφοίτους να επιλεχθούν σε θέσεις εργασίας</a:t>
            </a:r>
          </a:p>
          <a:p>
            <a:pPr algn="just"/>
            <a:r>
              <a:rPr lang="el-GR" sz="1800" dirty="0">
                <a:latin typeface="Calibri" panose="020F0502020204030204" pitchFamily="34" charset="0"/>
                <a:cs typeface="Calibri" panose="020F0502020204030204" pitchFamily="34" charset="0"/>
              </a:rPr>
              <a:t>Επιπλέον οι σπουδές βοηθούν στο να μάθουν γρήγορα το αντικείμενο της εργασίας και να είναι αποτελεσματικοί</a:t>
            </a:r>
          </a:p>
        </p:txBody>
      </p:sp>
      <p:sp>
        <p:nvSpPr>
          <p:cNvPr id="5" name="Slide Number Placeholder 4">
            <a:extLst>
              <a:ext uri="{FF2B5EF4-FFF2-40B4-BE49-F238E27FC236}">
                <a16:creationId xmlns:a16="http://schemas.microsoft.com/office/drawing/2014/main" id="{18D88893-236F-2CE7-BD7F-EFFAC44A6140}"/>
              </a:ext>
            </a:extLst>
          </p:cNvPr>
          <p:cNvSpPr>
            <a:spLocks noGrp="1"/>
          </p:cNvSpPr>
          <p:nvPr>
            <p:ph type="sldNum" sz="quarter" idx="12"/>
          </p:nvPr>
        </p:nvSpPr>
        <p:spPr/>
        <p:txBody>
          <a:bodyPr/>
          <a:lstStyle/>
          <a:p>
            <a:fld id="{12AE9D0F-D235-4A48-B9DD-3566BA1C91EA}" type="slidenum">
              <a:rPr lang="en-US" smtClean="0"/>
              <a:t>15</a:t>
            </a:fld>
            <a:endParaRPr lang="en-US"/>
          </a:p>
        </p:txBody>
      </p:sp>
      <p:pic>
        <p:nvPicPr>
          <p:cNvPr id="6" name="Picture 2" descr="See the source image">
            <a:extLst>
              <a:ext uri="{FF2B5EF4-FFF2-40B4-BE49-F238E27FC236}">
                <a16:creationId xmlns:a16="http://schemas.microsoft.com/office/drawing/2014/main" id="{D99AC5A8-838A-EB3E-F877-8EA5D10EC2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040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606B-01C2-48FB-A09D-D8554A21A0EF}"/>
              </a:ext>
            </a:extLst>
          </p:cNvPr>
          <p:cNvSpPr>
            <a:spLocks noGrp="1"/>
          </p:cNvSpPr>
          <p:nvPr>
            <p:ph type="title"/>
          </p:nvPr>
        </p:nvSpPr>
        <p:spPr>
          <a:xfrm>
            <a:off x="18979" y="19878"/>
            <a:ext cx="10634869" cy="993913"/>
          </a:xfrm>
          <a:solidFill>
            <a:schemeClr val="accent1">
              <a:lumMod val="50000"/>
            </a:schemeClr>
          </a:solidFill>
        </p:spPr>
        <p:txBody>
          <a:bodyPr/>
          <a:lstStyle/>
          <a:p>
            <a:r>
              <a:rPr lang="el-GR" sz="1600" dirty="0">
                <a:solidFill>
                  <a:schemeClr val="bg1"/>
                </a:solidFill>
              </a:rPr>
              <a:t>Απόκτηση πρακτικών γνώσεων και μεθόδων (τεχνικές συνέντευξης, δόμηση βιογραφικού, συμπλήρωση τεστ προσωπικότητας και ικανοτήτων) ώστε  οι απόφοιτοι να είναι καλοί υποψήφιοι στην αγορά εργασίας.  </a:t>
            </a:r>
          </a:p>
        </p:txBody>
      </p:sp>
      <p:graphicFrame>
        <p:nvGraphicFramePr>
          <p:cNvPr id="10" name="Content Placeholder 9">
            <a:extLst>
              <a:ext uri="{FF2B5EF4-FFF2-40B4-BE49-F238E27FC236}">
                <a16:creationId xmlns:a16="http://schemas.microsoft.com/office/drawing/2014/main" id="{A4D1A8A8-2D5D-4FBB-0B91-3843268AE896}"/>
              </a:ext>
            </a:extLst>
          </p:cNvPr>
          <p:cNvGraphicFramePr>
            <a:graphicFrameLocks noGrp="1"/>
          </p:cNvGraphicFramePr>
          <p:nvPr>
            <p:ph sz="half" idx="1"/>
            <p:extLst>
              <p:ext uri="{D42A27DB-BD31-4B8C-83A1-F6EECF244321}">
                <p14:modId xmlns:p14="http://schemas.microsoft.com/office/powerpoint/2010/main" val="2042746458"/>
              </p:ext>
            </p:extLst>
          </p:nvPr>
        </p:nvGraphicFramePr>
        <p:xfrm>
          <a:off x="838200" y="114976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BD943BA3-4AD5-8648-54A4-374F69367696}"/>
              </a:ext>
            </a:extLst>
          </p:cNvPr>
          <p:cNvSpPr>
            <a:spLocks noGrp="1"/>
          </p:cNvSpPr>
          <p:nvPr>
            <p:ph sz="half" idx="2"/>
          </p:nvPr>
        </p:nvSpPr>
        <p:spPr>
          <a:xfrm>
            <a:off x="6172200" y="1149765"/>
            <a:ext cx="5181600" cy="4351338"/>
          </a:xfrm>
          <a:solidFill>
            <a:schemeClr val="bg2">
              <a:lumMod val="90000"/>
            </a:schemeClr>
          </a:solidFill>
        </p:spPr>
        <p:txBody>
          <a:bodyPr>
            <a:normAutofit/>
          </a:bodyPr>
          <a:lstStyle/>
          <a:p>
            <a:pPr marL="0" indent="0" algn="just">
              <a:buNone/>
            </a:pPr>
            <a:r>
              <a:rPr lang="el-GR" sz="1800" b="1" dirty="0">
                <a:latin typeface="Calibri" panose="020F0502020204030204" pitchFamily="34" charset="0"/>
                <a:cs typeface="Calibri" panose="020F0502020204030204" pitchFamily="34" charset="0"/>
              </a:rPr>
              <a:t>Απόκτηση πρακτικών γνώσεων</a:t>
            </a:r>
          </a:p>
          <a:p>
            <a:pPr algn="just"/>
            <a:r>
              <a:rPr lang="el-GR" sz="1800" dirty="0">
                <a:latin typeface="Calibri" panose="020F0502020204030204" pitchFamily="34" charset="0"/>
                <a:cs typeface="Calibri" panose="020F0502020204030204" pitchFamily="34" charset="0"/>
              </a:rPr>
              <a:t>Οι απόφοιτοι θεωρούν ότι η απόκτηση πρακτικών γνώσεων που θα τους βοηθούσε να προετοιμαστούν κατάλληλα κατά τη διαδικασία αίτησής τους σε θέσεις εργασίας και θα τους έκανε καλύτερους υποψήφιους στην αγορά.</a:t>
            </a:r>
          </a:p>
          <a:p>
            <a:pPr marL="0" indent="0" algn="just">
              <a:buNone/>
            </a:pPr>
            <a:r>
              <a:rPr lang="el-GR" sz="1800" b="1" dirty="0">
                <a:latin typeface="Calibri" panose="020F0502020204030204" pitchFamily="34" charset="0"/>
                <a:cs typeface="Calibri" panose="020F0502020204030204" pitchFamily="34" charset="0"/>
              </a:rPr>
              <a:t>Απαιτούμενες ενέργειες για απόκτηση πρακτικών γνώσεων </a:t>
            </a:r>
          </a:p>
          <a:p>
            <a:pPr algn="just"/>
            <a:r>
              <a:rPr lang="el-GR" sz="1800" dirty="0">
                <a:latin typeface="Calibri" panose="020F0502020204030204" pitchFamily="34" charset="0"/>
                <a:cs typeface="Calibri" panose="020F0502020204030204" pitchFamily="34" charset="0"/>
              </a:rPr>
              <a:t>Ενδυνάμωση παροχής υπηρεσιών στους φοιτητές του </a:t>
            </a:r>
            <a:r>
              <a:rPr lang="el-GR" sz="1800" dirty="0" err="1">
                <a:latin typeface="Calibri" panose="020F0502020204030204" pitchFamily="34" charset="0"/>
                <a:cs typeface="Calibri" panose="020F0502020204030204" pitchFamily="34" charset="0"/>
              </a:rPr>
              <a:t>ΕΚΠΑ</a:t>
            </a:r>
            <a:r>
              <a:rPr lang="el-GR" sz="1800" dirty="0">
                <a:latin typeface="Calibri" panose="020F0502020204030204" pitchFamily="34" charset="0"/>
                <a:cs typeface="Calibri" panose="020F0502020204030204" pitchFamily="34" charset="0"/>
              </a:rPr>
              <a:t> σχετικά με τη δόμηση του βιογραφικού τους και συνοδευτικής επιστολής, τη διεξαγωγή συνεντεύξεων, τη χρησιμοποίηση των κοινωνικών δικτύων (</a:t>
            </a:r>
            <a:r>
              <a:rPr lang="el-GR" sz="1800" dirty="0" err="1">
                <a:latin typeface="Calibri" panose="020F0502020204030204" pitchFamily="34" charset="0"/>
                <a:cs typeface="Calibri" panose="020F0502020204030204" pitchFamily="34" charset="0"/>
              </a:rPr>
              <a:t>π.χ</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linkedin</a:t>
            </a:r>
            <a:r>
              <a:rPr lang="el-GR" sz="1800" dirty="0">
                <a:latin typeface="Calibri" panose="020F0502020204030204" pitchFamily="34" charset="0"/>
                <a:cs typeface="Calibri" panose="020F0502020204030204" pitchFamily="34" charset="0"/>
              </a:rPr>
              <a:t>) ως εργαλεία </a:t>
            </a:r>
            <a:r>
              <a:rPr lang="el-GR" sz="1800" dirty="0" err="1">
                <a:latin typeface="Calibri" panose="020F0502020204030204" pitchFamily="34" charset="0"/>
                <a:cs typeface="Calibri" panose="020F0502020204030204" pitchFamily="34" charset="0"/>
              </a:rPr>
              <a:t>marketing</a:t>
            </a:r>
            <a:r>
              <a:rPr lang="el-GR" sz="1800" dirty="0">
                <a:latin typeface="Calibri" panose="020F0502020204030204" pitchFamily="34" charset="0"/>
                <a:cs typeface="Calibri" panose="020F0502020204030204" pitchFamily="34" charset="0"/>
              </a:rPr>
              <a:t>, αλλά και την επαφή τους με μεθόδους και εργαλεία επιλογής και αξιολόγησης προσωπικού.</a:t>
            </a:r>
          </a:p>
        </p:txBody>
      </p:sp>
      <p:sp>
        <p:nvSpPr>
          <p:cNvPr id="5" name="Slide Number Placeholder 4">
            <a:extLst>
              <a:ext uri="{FF2B5EF4-FFF2-40B4-BE49-F238E27FC236}">
                <a16:creationId xmlns:a16="http://schemas.microsoft.com/office/drawing/2014/main" id="{18D88893-236F-2CE7-BD7F-EFFAC44A6140}"/>
              </a:ext>
            </a:extLst>
          </p:cNvPr>
          <p:cNvSpPr>
            <a:spLocks noGrp="1"/>
          </p:cNvSpPr>
          <p:nvPr>
            <p:ph type="sldNum" sz="quarter" idx="12"/>
          </p:nvPr>
        </p:nvSpPr>
        <p:spPr/>
        <p:txBody>
          <a:bodyPr/>
          <a:lstStyle/>
          <a:p>
            <a:fld id="{12AE9D0F-D235-4A48-B9DD-3566BA1C91EA}" type="slidenum">
              <a:rPr lang="en-US" smtClean="0"/>
              <a:t>16</a:t>
            </a:fld>
            <a:endParaRPr lang="en-US"/>
          </a:p>
        </p:txBody>
      </p:sp>
      <p:pic>
        <p:nvPicPr>
          <p:cNvPr id="6" name="Picture 2" descr="See the source image">
            <a:extLst>
              <a:ext uri="{FF2B5EF4-FFF2-40B4-BE49-F238E27FC236}">
                <a16:creationId xmlns:a16="http://schemas.microsoft.com/office/drawing/2014/main" id="{67C129A8-5328-5989-B4A2-9BAC8A8AE5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58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606B-01C2-48FB-A09D-D8554A21A0EF}"/>
              </a:ext>
            </a:extLst>
          </p:cNvPr>
          <p:cNvSpPr>
            <a:spLocks noGrp="1"/>
          </p:cNvSpPr>
          <p:nvPr>
            <p:ph type="title"/>
          </p:nvPr>
        </p:nvSpPr>
        <p:spPr>
          <a:xfrm>
            <a:off x="18979" y="19878"/>
            <a:ext cx="10634869" cy="993913"/>
          </a:xfrm>
          <a:solidFill>
            <a:schemeClr val="accent1">
              <a:lumMod val="50000"/>
            </a:schemeClr>
          </a:solidFill>
        </p:spPr>
        <p:txBody>
          <a:bodyPr/>
          <a:lstStyle/>
          <a:p>
            <a:r>
              <a:rPr lang="el-GR" sz="1600" dirty="0">
                <a:solidFill>
                  <a:schemeClr val="bg1"/>
                </a:solidFill>
              </a:rPr>
              <a:t>Πληροφόρηση επιλογών καριέρας</a:t>
            </a:r>
          </a:p>
        </p:txBody>
      </p:sp>
      <p:graphicFrame>
        <p:nvGraphicFramePr>
          <p:cNvPr id="10" name="Content Placeholder 9">
            <a:extLst>
              <a:ext uri="{FF2B5EF4-FFF2-40B4-BE49-F238E27FC236}">
                <a16:creationId xmlns:a16="http://schemas.microsoft.com/office/drawing/2014/main" id="{A4D1A8A8-2D5D-4FBB-0B91-3843268AE896}"/>
              </a:ext>
            </a:extLst>
          </p:cNvPr>
          <p:cNvGraphicFramePr>
            <a:graphicFrameLocks noGrp="1"/>
          </p:cNvGraphicFramePr>
          <p:nvPr>
            <p:ph sz="half" idx="1"/>
            <p:extLst>
              <p:ext uri="{D42A27DB-BD31-4B8C-83A1-F6EECF244321}">
                <p14:modId xmlns:p14="http://schemas.microsoft.com/office/powerpoint/2010/main" val="115573155"/>
              </p:ext>
            </p:extLst>
          </p:nvPr>
        </p:nvGraphicFramePr>
        <p:xfrm>
          <a:off x="838200" y="1110006"/>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BD943BA3-4AD5-8648-54A4-374F69367696}"/>
              </a:ext>
            </a:extLst>
          </p:cNvPr>
          <p:cNvSpPr>
            <a:spLocks noGrp="1"/>
          </p:cNvSpPr>
          <p:nvPr>
            <p:ph sz="half" idx="2"/>
          </p:nvPr>
        </p:nvSpPr>
        <p:spPr>
          <a:xfrm>
            <a:off x="6172200" y="1110006"/>
            <a:ext cx="5181600" cy="4351338"/>
          </a:xfrm>
          <a:solidFill>
            <a:schemeClr val="bg2">
              <a:lumMod val="90000"/>
            </a:schemeClr>
          </a:solidFill>
        </p:spPr>
        <p:txBody>
          <a:bodyPr>
            <a:normAutofit/>
          </a:bodyPr>
          <a:lstStyle/>
          <a:p>
            <a:pPr marL="0" indent="0" algn="just">
              <a:buNone/>
            </a:pPr>
            <a:r>
              <a:rPr lang="el-GR" sz="1800" b="1" dirty="0">
                <a:latin typeface="Calibri" panose="020F0502020204030204" pitchFamily="34" charset="0"/>
                <a:cs typeface="Calibri" panose="020F0502020204030204" pitchFamily="34" charset="0"/>
              </a:rPr>
              <a:t>Πηγές πληροφόρησης επιλογών</a:t>
            </a:r>
          </a:p>
          <a:p>
            <a:pPr algn="just"/>
            <a:r>
              <a:rPr lang="el-GR" sz="1800" dirty="0">
                <a:latin typeface="Calibri" panose="020F0502020204030204" pitchFamily="34" charset="0"/>
                <a:cs typeface="Calibri" panose="020F0502020204030204" pitchFamily="34" charset="0"/>
              </a:rPr>
              <a:t>Καθηγητές </a:t>
            </a:r>
          </a:p>
          <a:p>
            <a:pPr algn="just"/>
            <a:r>
              <a:rPr lang="el-GR" sz="1800" dirty="0">
                <a:latin typeface="Calibri" panose="020F0502020204030204" pitchFamily="34" charset="0"/>
                <a:cs typeface="Calibri" panose="020F0502020204030204" pitchFamily="34" charset="0"/>
              </a:rPr>
              <a:t>Κοινωνικό δίκτυο </a:t>
            </a:r>
          </a:p>
          <a:p>
            <a:pPr marL="0" indent="0" algn="just">
              <a:buNone/>
            </a:pPr>
            <a:r>
              <a:rPr lang="el-GR" sz="1800" b="1" dirty="0">
                <a:latin typeface="Calibri" panose="020F0502020204030204" pitchFamily="34" charset="0"/>
                <a:cs typeface="Calibri" panose="020F0502020204030204" pitchFamily="34" charset="0"/>
              </a:rPr>
              <a:t>Απαιτούμενες ενέργειες για πληροφόρηση επιλογών καριέρας </a:t>
            </a:r>
          </a:p>
          <a:p>
            <a:pPr algn="just"/>
            <a:r>
              <a:rPr lang="el-GR" sz="1800" dirty="0">
                <a:latin typeface="Calibri" panose="020F0502020204030204" pitchFamily="34" charset="0"/>
                <a:cs typeface="Calibri" panose="020F0502020204030204" pitchFamily="34" charset="0"/>
              </a:rPr>
              <a:t>Ενίσχυση της επαφής των φοιτητών με το γραφείο διασύνδεσης</a:t>
            </a:r>
          </a:p>
          <a:p>
            <a:pPr algn="just"/>
            <a:r>
              <a:rPr lang="el-GR" sz="1800" dirty="0">
                <a:latin typeface="Calibri" panose="020F0502020204030204" pitchFamily="34" charset="0"/>
                <a:cs typeface="Calibri" panose="020F0502020204030204" pitchFamily="34" charset="0"/>
              </a:rPr>
              <a:t>Ενίσχυση των υπηρεσιών επαγγελματικού προσανατολισμού</a:t>
            </a:r>
          </a:p>
          <a:p>
            <a:pPr algn="just"/>
            <a:r>
              <a:rPr lang="el-GR" sz="1800" dirty="0">
                <a:latin typeface="Calibri" panose="020F0502020204030204" pitchFamily="34" charset="0"/>
                <a:cs typeface="Calibri" panose="020F0502020204030204" pitchFamily="34" charset="0"/>
              </a:rPr>
              <a:t>Ανάπτυξη δυναμικού </a:t>
            </a:r>
            <a:r>
              <a:rPr lang="en-US" sz="1800" dirty="0">
                <a:latin typeface="Calibri" panose="020F0502020204030204" pitchFamily="34" charset="0"/>
                <a:cs typeface="Calibri" panose="020F0502020204030204" pitchFamily="34" charset="0"/>
              </a:rPr>
              <a:t>portal </a:t>
            </a:r>
            <a:r>
              <a:rPr lang="el-GR" sz="1800" dirty="0">
                <a:latin typeface="Calibri" panose="020F0502020204030204" pitchFamily="34" charset="0"/>
                <a:cs typeface="Calibri" panose="020F0502020204030204" pitchFamily="34" charset="0"/>
              </a:rPr>
              <a:t>ενημέρωσης για ευκαιρίες πρακτικής άσκησης/καριέρας</a:t>
            </a:r>
          </a:p>
          <a:p>
            <a:pPr algn="just"/>
            <a:r>
              <a:rPr lang="el-GR" sz="1800" dirty="0">
                <a:latin typeface="Calibri" panose="020F0502020204030204" pitchFamily="34" charset="0"/>
                <a:cs typeface="Calibri" panose="020F0502020204030204" pitchFamily="34" charset="0"/>
              </a:rPr>
              <a:t>Διοργάνωση εκδηλώσεων με συμμετοχή εταιριών</a:t>
            </a:r>
          </a:p>
          <a:p>
            <a:pPr algn="just"/>
            <a:endParaRPr lang="el-GR" sz="1800" dirty="0">
              <a:latin typeface="Calibri" panose="020F0502020204030204" pitchFamily="34" charset="0"/>
              <a:cs typeface="Calibri" panose="020F0502020204030204" pitchFamily="34" charset="0"/>
            </a:endParaRPr>
          </a:p>
          <a:p>
            <a:pPr algn="just"/>
            <a:endParaRPr lang="el-GR" sz="18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8D88893-236F-2CE7-BD7F-EFFAC44A6140}"/>
              </a:ext>
            </a:extLst>
          </p:cNvPr>
          <p:cNvSpPr>
            <a:spLocks noGrp="1"/>
          </p:cNvSpPr>
          <p:nvPr>
            <p:ph type="sldNum" sz="quarter" idx="12"/>
          </p:nvPr>
        </p:nvSpPr>
        <p:spPr/>
        <p:txBody>
          <a:bodyPr/>
          <a:lstStyle/>
          <a:p>
            <a:fld id="{12AE9D0F-D235-4A48-B9DD-3566BA1C91EA}" type="slidenum">
              <a:rPr lang="en-US" smtClean="0"/>
              <a:t>17</a:t>
            </a:fld>
            <a:endParaRPr lang="en-US"/>
          </a:p>
        </p:txBody>
      </p:sp>
      <p:pic>
        <p:nvPicPr>
          <p:cNvPr id="6" name="Picture 2" descr="See the source image">
            <a:extLst>
              <a:ext uri="{FF2B5EF4-FFF2-40B4-BE49-F238E27FC236}">
                <a16:creationId xmlns:a16="http://schemas.microsoft.com/office/drawing/2014/main" id="{BE7B48B1-DCB3-71C5-15F7-BB734B1585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179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606B-01C2-48FB-A09D-D8554A21A0EF}"/>
              </a:ext>
            </a:extLst>
          </p:cNvPr>
          <p:cNvSpPr>
            <a:spLocks noGrp="1"/>
          </p:cNvSpPr>
          <p:nvPr>
            <p:ph type="title"/>
          </p:nvPr>
        </p:nvSpPr>
        <p:spPr>
          <a:xfrm>
            <a:off x="18979" y="19878"/>
            <a:ext cx="10634869" cy="993913"/>
          </a:xfrm>
          <a:solidFill>
            <a:schemeClr val="accent1">
              <a:lumMod val="50000"/>
            </a:schemeClr>
          </a:solidFill>
        </p:spPr>
        <p:txBody>
          <a:bodyPr/>
          <a:lstStyle/>
          <a:p>
            <a:r>
              <a:rPr lang="el-GR" sz="1600" dirty="0">
                <a:solidFill>
                  <a:schemeClr val="bg1"/>
                </a:solidFill>
              </a:rPr>
              <a:t>Απασχόληση αποφοίτων</a:t>
            </a:r>
          </a:p>
        </p:txBody>
      </p:sp>
      <p:sp>
        <p:nvSpPr>
          <p:cNvPr id="5" name="Slide Number Placeholder 4">
            <a:extLst>
              <a:ext uri="{FF2B5EF4-FFF2-40B4-BE49-F238E27FC236}">
                <a16:creationId xmlns:a16="http://schemas.microsoft.com/office/drawing/2014/main" id="{18D88893-236F-2CE7-BD7F-EFFAC44A6140}"/>
              </a:ext>
            </a:extLst>
          </p:cNvPr>
          <p:cNvSpPr>
            <a:spLocks noGrp="1"/>
          </p:cNvSpPr>
          <p:nvPr>
            <p:ph type="sldNum" sz="quarter" idx="12"/>
          </p:nvPr>
        </p:nvSpPr>
        <p:spPr/>
        <p:txBody>
          <a:bodyPr/>
          <a:lstStyle/>
          <a:p>
            <a:fld id="{12AE9D0F-D235-4A48-B9DD-3566BA1C91EA}" type="slidenum">
              <a:rPr lang="en-US" smtClean="0"/>
              <a:t>18</a:t>
            </a:fld>
            <a:endParaRPr lang="en-US"/>
          </a:p>
        </p:txBody>
      </p:sp>
      <p:graphicFrame>
        <p:nvGraphicFramePr>
          <p:cNvPr id="9" name="Content Placeholder 8">
            <a:extLst>
              <a:ext uri="{FF2B5EF4-FFF2-40B4-BE49-F238E27FC236}">
                <a16:creationId xmlns:a16="http://schemas.microsoft.com/office/drawing/2014/main" id="{0D286826-279C-A456-AAD4-16CD5E081D31}"/>
              </a:ext>
            </a:extLst>
          </p:cNvPr>
          <p:cNvGraphicFramePr>
            <a:graphicFrameLocks noGrp="1"/>
          </p:cNvGraphicFramePr>
          <p:nvPr>
            <p:ph sz="half" idx="2"/>
            <p:extLst>
              <p:ext uri="{D42A27DB-BD31-4B8C-83A1-F6EECF244321}">
                <p14:modId xmlns:p14="http://schemas.microsoft.com/office/powerpoint/2010/main" val="2647658552"/>
              </p:ext>
            </p:extLst>
          </p:nvPr>
        </p:nvGraphicFramePr>
        <p:xfrm>
          <a:off x="599661" y="1344612"/>
          <a:ext cx="10992677" cy="4168775"/>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See the source image">
            <a:extLst>
              <a:ext uri="{FF2B5EF4-FFF2-40B4-BE49-F238E27FC236}">
                <a16:creationId xmlns:a16="http://schemas.microsoft.com/office/drawing/2014/main" id="{69AD5223-ABA1-AC68-F6F9-3A2F2645B90D}"/>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1412" y="6264544"/>
            <a:ext cx="1076498" cy="5735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ee the source image">
            <a:extLst>
              <a:ext uri="{FF2B5EF4-FFF2-40B4-BE49-F238E27FC236}">
                <a16:creationId xmlns:a16="http://schemas.microsoft.com/office/drawing/2014/main" id="{6F401D24-C38F-F7F2-1AF3-7786144ED9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482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606B-01C2-48FB-A09D-D8554A21A0EF}"/>
              </a:ext>
            </a:extLst>
          </p:cNvPr>
          <p:cNvSpPr>
            <a:spLocks noGrp="1"/>
          </p:cNvSpPr>
          <p:nvPr>
            <p:ph type="title"/>
          </p:nvPr>
        </p:nvSpPr>
        <p:spPr>
          <a:xfrm>
            <a:off x="18979" y="19878"/>
            <a:ext cx="10634869" cy="993913"/>
          </a:xfrm>
          <a:solidFill>
            <a:schemeClr val="accent1">
              <a:lumMod val="50000"/>
            </a:schemeClr>
          </a:solidFill>
        </p:spPr>
        <p:txBody>
          <a:bodyPr/>
          <a:lstStyle/>
          <a:p>
            <a:r>
              <a:rPr lang="el-GR" sz="1600" dirty="0">
                <a:solidFill>
                  <a:schemeClr val="bg1"/>
                </a:solidFill>
              </a:rPr>
              <a:t>Τομείς απασχόλησης</a:t>
            </a:r>
          </a:p>
        </p:txBody>
      </p:sp>
      <p:sp>
        <p:nvSpPr>
          <p:cNvPr id="5" name="Slide Number Placeholder 4">
            <a:extLst>
              <a:ext uri="{FF2B5EF4-FFF2-40B4-BE49-F238E27FC236}">
                <a16:creationId xmlns:a16="http://schemas.microsoft.com/office/drawing/2014/main" id="{18D88893-236F-2CE7-BD7F-EFFAC44A6140}"/>
              </a:ext>
            </a:extLst>
          </p:cNvPr>
          <p:cNvSpPr>
            <a:spLocks noGrp="1"/>
          </p:cNvSpPr>
          <p:nvPr>
            <p:ph type="sldNum" sz="quarter" idx="12"/>
          </p:nvPr>
        </p:nvSpPr>
        <p:spPr/>
        <p:txBody>
          <a:bodyPr/>
          <a:lstStyle/>
          <a:p>
            <a:fld id="{12AE9D0F-D235-4A48-B9DD-3566BA1C91EA}" type="slidenum">
              <a:rPr lang="en-US" smtClean="0"/>
              <a:t>19</a:t>
            </a:fld>
            <a:endParaRPr lang="en-US"/>
          </a:p>
        </p:txBody>
      </p:sp>
      <p:graphicFrame>
        <p:nvGraphicFramePr>
          <p:cNvPr id="9" name="Content Placeholder 8">
            <a:extLst>
              <a:ext uri="{FF2B5EF4-FFF2-40B4-BE49-F238E27FC236}">
                <a16:creationId xmlns:a16="http://schemas.microsoft.com/office/drawing/2014/main" id="{0D286826-279C-A456-AAD4-16CD5E081D31}"/>
              </a:ext>
            </a:extLst>
          </p:cNvPr>
          <p:cNvGraphicFramePr>
            <a:graphicFrameLocks noGrp="1"/>
          </p:cNvGraphicFramePr>
          <p:nvPr>
            <p:ph sz="half" idx="2"/>
            <p:extLst>
              <p:ext uri="{D42A27DB-BD31-4B8C-83A1-F6EECF244321}">
                <p14:modId xmlns:p14="http://schemas.microsoft.com/office/powerpoint/2010/main" val="621072829"/>
              </p:ext>
            </p:extLst>
          </p:nvPr>
        </p:nvGraphicFramePr>
        <p:xfrm>
          <a:off x="447263" y="1344612"/>
          <a:ext cx="11032432" cy="4168775"/>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See the source image">
            <a:extLst>
              <a:ext uri="{FF2B5EF4-FFF2-40B4-BE49-F238E27FC236}">
                <a16:creationId xmlns:a16="http://schemas.microsoft.com/office/drawing/2014/main" id="{8ECEF4CC-61D1-F9CA-4D5C-4BE72BF26E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7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1565B-BC29-6151-6828-2709C597A34D}"/>
              </a:ext>
            </a:extLst>
          </p:cNvPr>
          <p:cNvSpPr>
            <a:spLocks noGrp="1"/>
          </p:cNvSpPr>
          <p:nvPr>
            <p:ph type="title"/>
          </p:nvPr>
        </p:nvSpPr>
        <p:spPr>
          <a:xfrm>
            <a:off x="466722" y="586855"/>
            <a:ext cx="3201366" cy="3387497"/>
          </a:xfrm>
        </p:spPr>
        <p:txBody>
          <a:bodyPr anchor="b">
            <a:normAutofit/>
          </a:bodyPr>
          <a:lstStyle/>
          <a:p>
            <a:r>
              <a:rPr lang="el-GR" sz="4000" dirty="0">
                <a:solidFill>
                  <a:srgbClr val="FFFFFF"/>
                </a:solidFill>
              </a:rPr>
              <a:t>Εισαγωγή</a:t>
            </a:r>
            <a:endParaRPr lang="en-US" sz="4000" dirty="0">
              <a:solidFill>
                <a:srgbClr val="FFFFFF"/>
              </a:solidFill>
            </a:endParaRPr>
          </a:p>
        </p:txBody>
      </p:sp>
      <p:sp>
        <p:nvSpPr>
          <p:cNvPr id="4" name="Slide Number Placeholder 3">
            <a:extLst>
              <a:ext uri="{FF2B5EF4-FFF2-40B4-BE49-F238E27FC236}">
                <a16:creationId xmlns:a16="http://schemas.microsoft.com/office/drawing/2014/main" id="{6F4CF0A7-FFA8-3D3F-A988-4334D8559740}"/>
              </a:ext>
            </a:extLst>
          </p:cNvPr>
          <p:cNvSpPr>
            <a:spLocks noGrp="1"/>
          </p:cNvSpPr>
          <p:nvPr>
            <p:ph type="sldNum" sz="quarter" idx="12"/>
          </p:nvPr>
        </p:nvSpPr>
        <p:spPr>
          <a:xfrm>
            <a:off x="11704320" y="6455664"/>
            <a:ext cx="448056" cy="365125"/>
          </a:xfrm>
        </p:spPr>
        <p:txBody>
          <a:bodyPr>
            <a:normAutofit/>
          </a:bodyPr>
          <a:lstStyle/>
          <a:p>
            <a:pPr>
              <a:spcAft>
                <a:spcPts val="600"/>
              </a:spcAft>
            </a:pPr>
            <a:fld id="{12AE9D0F-D235-4A48-B9DD-3566BA1C91EA}" type="slidenum">
              <a:rPr lang="en-US" sz="1100">
                <a:solidFill>
                  <a:schemeClr val="tx1">
                    <a:lumMod val="50000"/>
                    <a:lumOff val="50000"/>
                  </a:schemeClr>
                </a:solidFill>
              </a:rPr>
              <a:pPr>
                <a:spcAft>
                  <a:spcPts val="600"/>
                </a:spcAft>
              </a:pPr>
              <a:t>2</a:t>
            </a:fld>
            <a:endParaRPr lang="en-US" sz="1100">
              <a:solidFill>
                <a:schemeClr val="tx1">
                  <a:lumMod val="50000"/>
                  <a:lumOff val="50000"/>
                </a:schemeClr>
              </a:solidFill>
            </a:endParaRPr>
          </a:p>
        </p:txBody>
      </p:sp>
      <p:sp>
        <p:nvSpPr>
          <p:cNvPr id="11" name="TextBox 10">
            <a:extLst>
              <a:ext uri="{FF2B5EF4-FFF2-40B4-BE49-F238E27FC236}">
                <a16:creationId xmlns:a16="http://schemas.microsoft.com/office/drawing/2014/main" id="{104E3C03-D5CF-9A7F-82CE-3C91B2F94E21}"/>
              </a:ext>
            </a:extLst>
          </p:cNvPr>
          <p:cNvSpPr txBox="1"/>
          <p:nvPr/>
        </p:nvSpPr>
        <p:spPr>
          <a:xfrm>
            <a:off x="4680038" y="264189"/>
            <a:ext cx="6166020" cy="1477328"/>
          </a:xfrm>
          <a:prstGeom prst="rect">
            <a:avLst/>
          </a:prstGeom>
          <a:noFill/>
        </p:spPr>
        <p:txBody>
          <a:bodyPr wrap="square">
            <a:spAutoFit/>
          </a:bodyPr>
          <a:lstStyle/>
          <a:p>
            <a:pPr marL="285750" indent="-285750" algn="just">
              <a:buFont typeface="Arial" panose="020B0604020202020204" pitchFamily="34" charset="0"/>
              <a:buChar char="•"/>
            </a:pPr>
            <a:r>
              <a:rPr lang="el-GR" dirty="0"/>
              <a:t>Το ενδιαφέρον για τη σύνδεση του εκπαιδευτικού συστήματος με την αγορά εργασίας έχει ενισχυθεί ιδιαίτερα τα τελευταία χρόνια λόγω της αναντιστοιχία προσφοράς και ζήτησης ανθρώπινου δυναμικού και δεξιοτήτων στην ελληνική αγορά εργασίας. </a:t>
            </a:r>
          </a:p>
        </p:txBody>
      </p:sp>
      <p:sp>
        <p:nvSpPr>
          <p:cNvPr id="15" name="TextBox 14">
            <a:extLst>
              <a:ext uri="{FF2B5EF4-FFF2-40B4-BE49-F238E27FC236}">
                <a16:creationId xmlns:a16="http://schemas.microsoft.com/office/drawing/2014/main" id="{41285459-3552-9BDD-5C98-A1828DB023C6}"/>
              </a:ext>
            </a:extLst>
          </p:cNvPr>
          <p:cNvSpPr txBox="1"/>
          <p:nvPr/>
        </p:nvSpPr>
        <p:spPr>
          <a:xfrm>
            <a:off x="4680038" y="1860811"/>
            <a:ext cx="6166020" cy="1754326"/>
          </a:xfrm>
          <a:prstGeom prst="rect">
            <a:avLst/>
          </a:prstGeom>
          <a:noFill/>
        </p:spPr>
        <p:txBody>
          <a:bodyPr wrap="square">
            <a:spAutoFit/>
          </a:bodyPr>
          <a:lstStyle/>
          <a:p>
            <a:pPr marL="285750" indent="-285750" algn="just">
              <a:buFont typeface="Arial" panose="020B0604020202020204" pitchFamily="34" charset="0"/>
              <a:buChar char="•"/>
            </a:pPr>
            <a:r>
              <a:rPr lang="el-GR" dirty="0"/>
              <a:t>Επιπλέον, η ραγδαία πρόοδος στην τεχνολογία, η αλλαγή των δημογραφικών στοιχείων των εργαζομένων, ο παγκόσμιος οικονομικός ανταγωνισμός καθώς οι αλλαγές που έφερε η πανδημία στο χώρο εργασίας αποτελούν στοιχεία που προκαλούν αλλαγές στο εθνικό και παγκόσμιο περιβάλλον. </a:t>
            </a:r>
          </a:p>
        </p:txBody>
      </p:sp>
      <p:sp>
        <p:nvSpPr>
          <p:cNvPr id="27" name="TextBox 26">
            <a:extLst>
              <a:ext uri="{FF2B5EF4-FFF2-40B4-BE49-F238E27FC236}">
                <a16:creationId xmlns:a16="http://schemas.microsoft.com/office/drawing/2014/main" id="{A104A1D1-EAAC-2D4B-5BBE-05CD161A92AA}"/>
              </a:ext>
            </a:extLst>
          </p:cNvPr>
          <p:cNvSpPr txBox="1"/>
          <p:nvPr/>
        </p:nvSpPr>
        <p:spPr>
          <a:xfrm>
            <a:off x="4651206" y="3727749"/>
            <a:ext cx="6166020" cy="1477328"/>
          </a:xfrm>
          <a:prstGeom prst="rect">
            <a:avLst/>
          </a:prstGeom>
          <a:noFill/>
        </p:spPr>
        <p:txBody>
          <a:bodyPr wrap="square">
            <a:spAutoFit/>
          </a:bodyPr>
          <a:lstStyle/>
          <a:p>
            <a:pPr marL="285750" indent="-285750" algn="just">
              <a:buFont typeface="Arial" panose="020B0604020202020204" pitchFamily="34" charset="0"/>
              <a:buChar char="•"/>
            </a:pPr>
            <a:r>
              <a:rPr lang="el-GR" dirty="0"/>
              <a:t>Διασφαλίζοντας ότι το εργατικό δυναμικό διαθέτει τις επαγγελματικές δεξιότητες οι οποίες θα βασίζονται σε μια ισχυρή εκπαίδευση, θα συμβάλει θετικά στην απασχολησιμότητα του όπως επίσης και στη βελτίωση της γενικής ευημερίας.</a:t>
            </a:r>
          </a:p>
        </p:txBody>
      </p:sp>
      <p:sp>
        <p:nvSpPr>
          <p:cNvPr id="29" name="TextBox 28">
            <a:extLst>
              <a:ext uri="{FF2B5EF4-FFF2-40B4-BE49-F238E27FC236}">
                <a16:creationId xmlns:a16="http://schemas.microsoft.com/office/drawing/2014/main" id="{F5E28332-786B-84CB-00C4-098DE657F743}"/>
              </a:ext>
            </a:extLst>
          </p:cNvPr>
          <p:cNvSpPr txBox="1"/>
          <p:nvPr/>
        </p:nvSpPr>
        <p:spPr>
          <a:xfrm>
            <a:off x="4622373" y="5348122"/>
            <a:ext cx="6166020" cy="1200329"/>
          </a:xfrm>
          <a:prstGeom prst="rect">
            <a:avLst/>
          </a:prstGeom>
          <a:noFill/>
        </p:spPr>
        <p:txBody>
          <a:bodyPr wrap="square">
            <a:spAutoFit/>
          </a:bodyPr>
          <a:lstStyle/>
          <a:p>
            <a:pPr marL="285750" indent="-285750" algn="just">
              <a:buFont typeface="Arial" panose="020B0604020202020204" pitchFamily="34" charset="0"/>
              <a:buChar char="•"/>
            </a:pPr>
            <a:r>
              <a:rPr lang="el-GR" dirty="0"/>
              <a:t>Για την αποτελεσματική αντιμετώπιση αυτής της πρόκλησης ιδιαίτερα σημαντική κρίνεται η κατανόηση των χαρακτηριστικών της σχέσης εκπαίδευσης και αγοράς εργασίας.</a:t>
            </a:r>
          </a:p>
        </p:txBody>
      </p:sp>
      <p:pic>
        <p:nvPicPr>
          <p:cNvPr id="7" name="Picture 2" descr="See the source image">
            <a:extLst>
              <a:ext uri="{FF2B5EF4-FFF2-40B4-BE49-F238E27FC236}">
                <a16:creationId xmlns:a16="http://schemas.microsoft.com/office/drawing/2014/main" id="{5AB4DBFA-34F9-828C-A2DA-F86AB0DE9E5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823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606B-01C2-48FB-A09D-D8554A21A0EF}"/>
              </a:ext>
            </a:extLst>
          </p:cNvPr>
          <p:cNvSpPr>
            <a:spLocks noGrp="1"/>
          </p:cNvSpPr>
          <p:nvPr>
            <p:ph type="title"/>
          </p:nvPr>
        </p:nvSpPr>
        <p:spPr>
          <a:xfrm>
            <a:off x="18979" y="19878"/>
            <a:ext cx="10634869" cy="993913"/>
          </a:xfrm>
          <a:solidFill>
            <a:schemeClr val="accent1">
              <a:lumMod val="50000"/>
            </a:schemeClr>
          </a:solidFill>
        </p:spPr>
        <p:txBody>
          <a:bodyPr/>
          <a:lstStyle/>
          <a:p>
            <a:r>
              <a:rPr lang="el-GR" sz="1600" dirty="0">
                <a:solidFill>
                  <a:schemeClr val="bg1"/>
                </a:solidFill>
              </a:rPr>
              <a:t>Συνάφεια πρώτης εργασίας και πτυχίου – Χρόνος αναζήτησης πρώτης εργασίας </a:t>
            </a:r>
          </a:p>
        </p:txBody>
      </p:sp>
      <p:graphicFrame>
        <p:nvGraphicFramePr>
          <p:cNvPr id="10" name="Content Placeholder 9">
            <a:extLst>
              <a:ext uri="{FF2B5EF4-FFF2-40B4-BE49-F238E27FC236}">
                <a16:creationId xmlns:a16="http://schemas.microsoft.com/office/drawing/2014/main" id="{A4D1A8A8-2D5D-4FBB-0B91-3843268AE896}"/>
              </a:ext>
            </a:extLst>
          </p:cNvPr>
          <p:cNvGraphicFramePr>
            <a:graphicFrameLocks noGrp="1"/>
          </p:cNvGraphicFramePr>
          <p:nvPr>
            <p:ph sz="half" idx="1"/>
            <p:extLst>
              <p:ext uri="{D42A27DB-BD31-4B8C-83A1-F6EECF244321}">
                <p14:modId xmlns:p14="http://schemas.microsoft.com/office/powerpoint/2010/main" val="2405027717"/>
              </p:ext>
            </p:extLst>
          </p:nvPr>
        </p:nvGraphicFramePr>
        <p:xfrm>
          <a:off x="838200" y="1567211"/>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18D88893-236F-2CE7-BD7F-EFFAC44A6140}"/>
              </a:ext>
            </a:extLst>
          </p:cNvPr>
          <p:cNvSpPr>
            <a:spLocks noGrp="1"/>
          </p:cNvSpPr>
          <p:nvPr>
            <p:ph type="sldNum" sz="quarter" idx="12"/>
          </p:nvPr>
        </p:nvSpPr>
        <p:spPr/>
        <p:txBody>
          <a:bodyPr/>
          <a:lstStyle/>
          <a:p>
            <a:fld id="{12AE9D0F-D235-4A48-B9DD-3566BA1C91EA}" type="slidenum">
              <a:rPr lang="en-US" smtClean="0"/>
              <a:t>20</a:t>
            </a:fld>
            <a:endParaRPr lang="en-US"/>
          </a:p>
        </p:txBody>
      </p:sp>
      <p:graphicFrame>
        <p:nvGraphicFramePr>
          <p:cNvPr id="9" name="Content Placeholder 8">
            <a:extLst>
              <a:ext uri="{FF2B5EF4-FFF2-40B4-BE49-F238E27FC236}">
                <a16:creationId xmlns:a16="http://schemas.microsoft.com/office/drawing/2014/main" id="{0D286826-279C-A456-AAD4-16CD5E081D31}"/>
              </a:ext>
            </a:extLst>
          </p:cNvPr>
          <p:cNvGraphicFramePr>
            <a:graphicFrameLocks noGrp="1"/>
          </p:cNvGraphicFramePr>
          <p:nvPr>
            <p:ph sz="half" idx="2"/>
            <p:extLst>
              <p:ext uri="{D42A27DB-BD31-4B8C-83A1-F6EECF244321}">
                <p14:modId xmlns:p14="http://schemas.microsoft.com/office/powerpoint/2010/main" val="1956031701"/>
              </p:ext>
            </p:extLst>
          </p:nvPr>
        </p:nvGraphicFramePr>
        <p:xfrm>
          <a:off x="6172200" y="1567211"/>
          <a:ext cx="5645426"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See the source image">
            <a:extLst>
              <a:ext uri="{FF2B5EF4-FFF2-40B4-BE49-F238E27FC236}">
                <a16:creationId xmlns:a16="http://schemas.microsoft.com/office/drawing/2014/main" id="{65D8202F-7E10-983F-C23A-C3BA6A6C7F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31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606B-01C2-48FB-A09D-D8554A21A0EF}"/>
              </a:ext>
            </a:extLst>
          </p:cNvPr>
          <p:cNvSpPr>
            <a:spLocks noGrp="1"/>
          </p:cNvSpPr>
          <p:nvPr>
            <p:ph type="title"/>
          </p:nvPr>
        </p:nvSpPr>
        <p:spPr>
          <a:xfrm>
            <a:off x="18979" y="19878"/>
            <a:ext cx="10634869" cy="993913"/>
          </a:xfrm>
          <a:solidFill>
            <a:schemeClr val="accent1">
              <a:lumMod val="50000"/>
            </a:schemeClr>
          </a:solidFill>
        </p:spPr>
        <p:txBody>
          <a:bodyPr/>
          <a:lstStyle/>
          <a:p>
            <a:r>
              <a:rPr lang="el-GR" sz="1600" dirty="0">
                <a:solidFill>
                  <a:schemeClr val="bg1"/>
                </a:solidFill>
              </a:rPr>
              <a:t>Ετεροαπασχόληση – Απαιτητό πτυχίο από τον τωρινό εργοδότη</a:t>
            </a:r>
          </a:p>
        </p:txBody>
      </p:sp>
      <p:graphicFrame>
        <p:nvGraphicFramePr>
          <p:cNvPr id="10" name="Content Placeholder 9">
            <a:extLst>
              <a:ext uri="{FF2B5EF4-FFF2-40B4-BE49-F238E27FC236}">
                <a16:creationId xmlns:a16="http://schemas.microsoft.com/office/drawing/2014/main" id="{A4D1A8A8-2D5D-4FBB-0B91-3843268AE896}"/>
              </a:ext>
            </a:extLst>
          </p:cNvPr>
          <p:cNvGraphicFramePr>
            <a:graphicFrameLocks noGrp="1"/>
          </p:cNvGraphicFramePr>
          <p:nvPr>
            <p:ph sz="half" idx="1"/>
            <p:extLst>
              <p:ext uri="{D42A27DB-BD31-4B8C-83A1-F6EECF244321}">
                <p14:modId xmlns:p14="http://schemas.microsoft.com/office/powerpoint/2010/main" val="2327713826"/>
              </p:ext>
            </p:extLst>
          </p:nvPr>
        </p:nvGraphicFramePr>
        <p:xfrm>
          <a:off x="758687" y="1288919"/>
          <a:ext cx="10512287"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18D88893-236F-2CE7-BD7F-EFFAC44A6140}"/>
              </a:ext>
            </a:extLst>
          </p:cNvPr>
          <p:cNvSpPr>
            <a:spLocks noGrp="1"/>
          </p:cNvSpPr>
          <p:nvPr>
            <p:ph type="sldNum" sz="quarter" idx="12"/>
          </p:nvPr>
        </p:nvSpPr>
        <p:spPr/>
        <p:txBody>
          <a:bodyPr/>
          <a:lstStyle/>
          <a:p>
            <a:fld id="{12AE9D0F-D235-4A48-B9DD-3566BA1C91EA}" type="slidenum">
              <a:rPr lang="en-US" smtClean="0"/>
              <a:t>21</a:t>
            </a:fld>
            <a:endParaRPr lang="en-US"/>
          </a:p>
        </p:txBody>
      </p:sp>
      <p:pic>
        <p:nvPicPr>
          <p:cNvPr id="3" name="Picture 2" descr="See the source image">
            <a:extLst>
              <a:ext uri="{FF2B5EF4-FFF2-40B4-BE49-F238E27FC236}">
                <a16:creationId xmlns:a16="http://schemas.microsoft.com/office/drawing/2014/main" id="{AFC32732-8471-741A-2644-CBE4C316F6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187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606B-01C2-48FB-A09D-D8554A21A0EF}"/>
              </a:ext>
            </a:extLst>
          </p:cNvPr>
          <p:cNvSpPr>
            <a:spLocks noGrp="1"/>
          </p:cNvSpPr>
          <p:nvPr>
            <p:ph type="title"/>
          </p:nvPr>
        </p:nvSpPr>
        <p:spPr>
          <a:xfrm>
            <a:off x="18979" y="19878"/>
            <a:ext cx="10634869" cy="993913"/>
          </a:xfrm>
          <a:solidFill>
            <a:schemeClr val="accent1">
              <a:lumMod val="50000"/>
            </a:schemeClr>
          </a:solidFill>
        </p:spPr>
        <p:txBody>
          <a:bodyPr/>
          <a:lstStyle/>
          <a:p>
            <a:r>
              <a:rPr lang="el-GR" sz="1600" dirty="0">
                <a:solidFill>
                  <a:schemeClr val="bg1"/>
                </a:solidFill>
              </a:rPr>
              <a:t>Ικανοποίηση από την εργασία</a:t>
            </a:r>
          </a:p>
        </p:txBody>
      </p:sp>
      <p:graphicFrame>
        <p:nvGraphicFramePr>
          <p:cNvPr id="10" name="Content Placeholder 9">
            <a:extLst>
              <a:ext uri="{FF2B5EF4-FFF2-40B4-BE49-F238E27FC236}">
                <a16:creationId xmlns:a16="http://schemas.microsoft.com/office/drawing/2014/main" id="{A4D1A8A8-2D5D-4FBB-0B91-3843268AE896}"/>
              </a:ext>
            </a:extLst>
          </p:cNvPr>
          <p:cNvGraphicFramePr>
            <a:graphicFrameLocks noGrp="1"/>
          </p:cNvGraphicFramePr>
          <p:nvPr>
            <p:ph sz="half" idx="1"/>
            <p:extLst>
              <p:ext uri="{D42A27DB-BD31-4B8C-83A1-F6EECF244321}">
                <p14:modId xmlns:p14="http://schemas.microsoft.com/office/powerpoint/2010/main" val="169148704"/>
              </p:ext>
            </p:extLst>
          </p:nvPr>
        </p:nvGraphicFramePr>
        <p:xfrm>
          <a:off x="758687" y="1199468"/>
          <a:ext cx="10512287"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18D88893-236F-2CE7-BD7F-EFFAC44A6140}"/>
              </a:ext>
            </a:extLst>
          </p:cNvPr>
          <p:cNvSpPr>
            <a:spLocks noGrp="1"/>
          </p:cNvSpPr>
          <p:nvPr>
            <p:ph type="sldNum" sz="quarter" idx="12"/>
          </p:nvPr>
        </p:nvSpPr>
        <p:spPr/>
        <p:txBody>
          <a:bodyPr/>
          <a:lstStyle/>
          <a:p>
            <a:fld id="{12AE9D0F-D235-4A48-B9DD-3566BA1C91EA}" type="slidenum">
              <a:rPr lang="en-US" smtClean="0"/>
              <a:t>22</a:t>
            </a:fld>
            <a:endParaRPr lang="en-US"/>
          </a:p>
        </p:txBody>
      </p:sp>
      <p:pic>
        <p:nvPicPr>
          <p:cNvPr id="4" name="Picture 2" descr="See the source image">
            <a:extLst>
              <a:ext uri="{FF2B5EF4-FFF2-40B4-BE49-F238E27FC236}">
                <a16:creationId xmlns:a16="http://schemas.microsoft.com/office/drawing/2014/main" id="{8637240D-3633-161E-0113-BAE0954F36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220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606B-01C2-48FB-A09D-D8554A21A0EF}"/>
              </a:ext>
            </a:extLst>
          </p:cNvPr>
          <p:cNvSpPr>
            <a:spLocks noGrp="1"/>
          </p:cNvSpPr>
          <p:nvPr>
            <p:ph type="title"/>
          </p:nvPr>
        </p:nvSpPr>
        <p:spPr>
          <a:xfrm>
            <a:off x="18979" y="19878"/>
            <a:ext cx="10634869" cy="993913"/>
          </a:xfrm>
          <a:solidFill>
            <a:schemeClr val="accent1">
              <a:lumMod val="50000"/>
            </a:schemeClr>
          </a:solidFill>
        </p:spPr>
        <p:txBody>
          <a:bodyPr/>
          <a:lstStyle/>
          <a:p>
            <a:r>
              <a:rPr lang="el-GR" sz="1600" dirty="0">
                <a:solidFill>
                  <a:schemeClr val="bg1"/>
                </a:solidFill>
              </a:rPr>
              <a:t>Άνεργοι</a:t>
            </a:r>
            <a:r>
              <a:rPr lang="en-US" sz="1600" dirty="0">
                <a:solidFill>
                  <a:schemeClr val="bg1"/>
                </a:solidFill>
              </a:rPr>
              <a:t> - </a:t>
            </a:r>
            <a:r>
              <a:rPr lang="el-GR" sz="1600" dirty="0">
                <a:solidFill>
                  <a:schemeClr val="bg1"/>
                </a:solidFill>
              </a:rPr>
              <a:t>Λόγοι ανεργίας – Χρόνος ανεργίας</a:t>
            </a:r>
          </a:p>
        </p:txBody>
      </p:sp>
      <p:graphicFrame>
        <p:nvGraphicFramePr>
          <p:cNvPr id="10" name="Content Placeholder 9">
            <a:extLst>
              <a:ext uri="{FF2B5EF4-FFF2-40B4-BE49-F238E27FC236}">
                <a16:creationId xmlns:a16="http://schemas.microsoft.com/office/drawing/2014/main" id="{A4D1A8A8-2D5D-4FBB-0B91-3843268AE896}"/>
              </a:ext>
            </a:extLst>
          </p:cNvPr>
          <p:cNvGraphicFramePr>
            <a:graphicFrameLocks noGrp="1"/>
          </p:cNvGraphicFramePr>
          <p:nvPr>
            <p:ph sz="half" idx="1"/>
            <p:extLst>
              <p:ext uri="{D42A27DB-BD31-4B8C-83A1-F6EECF244321}">
                <p14:modId xmlns:p14="http://schemas.microsoft.com/office/powerpoint/2010/main" val="29408943"/>
              </p:ext>
            </p:extLst>
          </p:nvPr>
        </p:nvGraphicFramePr>
        <p:xfrm>
          <a:off x="844826" y="1239223"/>
          <a:ext cx="5774635"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18D88893-236F-2CE7-BD7F-EFFAC44A6140}"/>
              </a:ext>
            </a:extLst>
          </p:cNvPr>
          <p:cNvSpPr>
            <a:spLocks noGrp="1"/>
          </p:cNvSpPr>
          <p:nvPr>
            <p:ph type="sldNum" sz="quarter" idx="12"/>
          </p:nvPr>
        </p:nvSpPr>
        <p:spPr/>
        <p:txBody>
          <a:bodyPr/>
          <a:lstStyle/>
          <a:p>
            <a:fld id="{12AE9D0F-D235-4A48-B9DD-3566BA1C91EA}" type="slidenum">
              <a:rPr lang="en-US" smtClean="0"/>
              <a:t>23</a:t>
            </a:fld>
            <a:endParaRPr lang="en-US"/>
          </a:p>
        </p:txBody>
      </p:sp>
      <p:graphicFrame>
        <p:nvGraphicFramePr>
          <p:cNvPr id="9" name="Content Placeholder 8">
            <a:extLst>
              <a:ext uri="{FF2B5EF4-FFF2-40B4-BE49-F238E27FC236}">
                <a16:creationId xmlns:a16="http://schemas.microsoft.com/office/drawing/2014/main" id="{0D286826-279C-A456-AAD4-16CD5E081D31}"/>
              </a:ext>
            </a:extLst>
          </p:cNvPr>
          <p:cNvGraphicFramePr>
            <a:graphicFrameLocks noGrp="1"/>
          </p:cNvGraphicFramePr>
          <p:nvPr>
            <p:ph sz="half" idx="2"/>
            <p:extLst>
              <p:ext uri="{D42A27DB-BD31-4B8C-83A1-F6EECF244321}">
                <p14:modId xmlns:p14="http://schemas.microsoft.com/office/powerpoint/2010/main" val="2768787231"/>
              </p:ext>
            </p:extLst>
          </p:nvPr>
        </p:nvGraphicFramePr>
        <p:xfrm>
          <a:off x="6848062" y="1239223"/>
          <a:ext cx="5133522"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descr="See the source image">
            <a:extLst>
              <a:ext uri="{FF2B5EF4-FFF2-40B4-BE49-F238E27FC236}">
                <a16:creationId xmlns:a16="http://schemas.microsoft.com/office/drawing/2014/main" id="{DDBFB3FA-1111-8941-E001-CBC3EB1216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760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10AAC6-5BD2-79A6-815E-9B4C83F74D21}"/>
              </a:ext>
            </a:extLst>
          </p:cNvPr>
          <p:cNvSpPr/>
          <p:nvPr/>
        </p:nvSpPr>
        <p:spPr>
          <a:xfrm>
            <a:off x="0" y="0"/>
            <a:ext cx="4057095" cy="6858000"/>
          </a:xfrm>
          <a:prstGeom prst="rect">
            <a:avLst/>
          </a:prstGeom>
          <a:solidFill>
            <a:srgbClr val="BDD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854F0CA6-2992-54D3-D449-F6769777F2B1}"/>
              </a:ext>
            </a:extLst>
          </p:cNvPr>
          <p:cNvPicPr>
            <a:picLocks noChangeAspect="1"/>
          </p:cNvPicPr>
          <p:nvPr/>
        </p:nvPicPr>
        <p:blipFill>
          <a:blip r:embed="rId2"/>
          <a:stretch>
            <a:fillRect/>
          </a:stretch>
        </p:blipFill>
        <p:spPr>
          <a:xfrm>
            <a:off x="4057095" y="0"/>
            <a:ext cx="8538837" cy="6858000"/>
          </a:xfrm>
          <a:prstGeom prst="rect">
            <a:avLst/>
          </a:prstGeom>
        </p:spPr>
      </p:pic>
      <p:sp>
        <p:nvSpPr>
          <p:cNvPr id="6" name="TextBox 5">
            <a:extLst>
              <a:ext uri="{FF2B5EF4-FFF2-40B4-BE49-F238E27FC236}">
                <a16:creationId xmlns:a16="http://schemas.microsoft.com/office/drawing/2014/main" id="{68EE755C-A173-83B7-DC6B-7321D6B8F147}"/>
              </a:ext>
            </a:extLst>
          </p:cNvPr>
          <p:cNvSpPr txBox="1"/>
          <p:nvPr/>
        </p:nvSpPr>
        <p:spPr>
          <a:xfrm>
            <a:off x="371198" y="361506"/>
            <a:ext cx="3314700" cy="3108543"/>
          </a:xfrm>
          <a:prstGeom prst="rect">
            <a:avLst/>
          </a:prstGeom>
          <a:noFill/>
        </p:spPr>
        <p:txBody>
          <a:bodyPr wrap="square" rtlCol="0">
            <a:spAutoFit/>
          </a:bodyPr>
          <a:lstStyle/>
          <a:p>
            <a:pPr algn="just"/>
            <a:r>
              <a:rPr lang="en-US" sz="1400" b="1" dirty="0">
                <a:solidFill>
                  <a:schemeClr val="bg1"/>
                </a:solidFill>
                <a:latin typeface="Century Gothic" panose="020B0502020202020204" pitchFamily="34" charset="0"/>
              </a:rPr>
              <a:t>Greek Branches</a:t>
            </a:r>
          </a:p>
          <a:p>
            <a:pPr marL="285750" indent="-285750" algn="just">
              <a:buFont typeface="Arial" panose="020B0604020202020204" pitchFamily="34" charset="0"/>
              <a:buChar char="•"/>
            </a:pPr>
            <a:r>
              <a:rPr lang="en-US" sz="1400" b="1" dirty="0">
                <a:solidFill>
                  <a:schemeClr val="bg1"/>
                </a:solidFill>
                <a:latin typeface="Century Gothic" panose="020B0502020202020204" pitchFamily="34" charset="0"/>
              </a:rPr>
              <a:t>Headquarters:</a:t>
            </a:r>
            <a:r>
              <a:rPr lang="en-US" sz="1400" dirty="0">
                <a:solidFill>
                  <a:schemeClr val="bg1"/>
                </a:solidFill>
                <a:latin typeface="Century Gothic" panose="020B0502020202020204" pitchFamily="34" charset="0"/>
              </a:rPr>
              <a:t> 2, </a:t>
            </a:r>
            <a:r>
              <a:rPr lang="en-US" sz="1400" dirty="0" err="1">
                <a:solidFill>
                  <a:schemeClr val="bg1"/>
                </a:solidFill>
                <a:latin typeface="Century Gothic" panose="020B0502020202020204" pitchFamily="34" charset="0"/>
              </a:rPr>
              <a:t>Eleftheriou</a:t>
            </a:r>
            <a:r>
              <a:rPr lang="en-US" sz="1400" dirty="0">
                <a:solidFill>
                  <a:schemeClr val="bg1"/>
                </a:solidFill>
                <a:latin typeface="Century Gothic" panose="020B0502020202020204" pitchFamily="34" charset="0"/>
              </a:rPr>
              <a:t> </a:t>
            </a:r>
            <a:r>
              <a:rPr lang="en-US" sz="1400" dirty="0" err="1">
                <a:solidFill>
                  <a:schemeClr val="bg1"/>
                </a:solidFill>
                <a:latin typeface="Century Gothic" panose="020B0502020202020204" pitchFamily="34" charset="0"/>
              </a:rPr>
              <a:t>Venizelou</a:t>
            </a:r>
            <a:r>
              <a:rPr lang="en-US" sz="1400" dirty="0">
                <a:solidFill>
                  <a:schemeClr val="bg1"/>
                </a:solidFill>
                <a:latin typeface="Century Gothic" panose="020B0502020202020204" pitchFamily="34" charset="0"/>
              </a:rPr>
              <a:t> Avenue, 17676 Kallithea, Attica, Tel. (+30) 210 7200000, os@icap-os.com</a:t>
            </a:r>
          </a:p>
          <a:p>
            <a:pPr marL="285750" indent="-285750" algn="just">
              <a:buFont typeface="Arial" panose="020B0604020202020204" pitchFamily="34" charset="0"/>
              <a:buChar char="•"/>
            </a:pPr>
            <a:r>
              <a:rPr lang="en-US" sz="1400" b="1" dirty="0">
                <a:solidFill>
                  <a:schemeClr val="bg1"/>
                </a:solidFill>
                <a:latin typeface="Century Gothic" panose="020B0502020202020204" pitchFamily="34" charset="0"/>
              </a:rPr>
              <a:t>Northern Greece Branch</a:t>
            </a:r>
            <a:r>
              <a:rPr lang="en-US" sz="1400" dirty="0">
                <a:solidFill>
                  <a:schemeClr val="bg1"/>
                </a:solidFill>
                <a:latin typeface="Century Gothic" panose="020B0502020202020204" pitchFamily="34" charset="0"/>
              </a:rPr>
              <a:t>: Cosmos Offices, 5 </a:t>
            </a:r>
            <a:r>
              <a:rPr lang="en-US" sz="1400" dirty="0" err="1">
                <a:solidFill>
                  <a:schemeClr val="bg1"/>
                </a:solidFill>
                <a:latin typeface="Century Gothic" panose="020B0502020202020204" pitchFamily="34" charset="0"/>
              </a:rPr>
              <a:t>Ag.Georgiou</a:t>
            </a:r>
            <a:r>
              <a:rPr lang="en-US" sz="1400" dirty="0">
                <a:solidFill>
                  <a:schemeClr val="bg1"/>
                </a:solidFill>
                <a:latin typeface="Century Gothic" panose="020B0502020202020204" pitchFamily="34" charset="0"/>
              </a:rPr>
              <a:t> Str., </a:t>
            </a:r>
            <a:r>
              <a:rPr lang="en-US" sz="1400" dirty="0" err="1">
                <a:solidFill>
                  <a:schemeClr val="bg1"/>
                </a:solidFill>
                <a:latin typeface="Century Gothic" panose="020B0502020202020204" pitchFamily="34" charset="0"/>
              </a:rPr>
              <a:t>Patriarchiko</a:t>
            </a:r>
            <a:r>
              <a:rPr lang="en-US" sz="1400" dirty="0">
                <a:solidFill>
                  <a:schemeClr val="bg1"/>
                </a:solidFill>
                <a:latin typeface="Century Gothic" panose="020B0502020202020204" pitchFamily="34" charset="0"/>
              </a:rPr>
              <a:t> </a:t>
            </a:r>
            <a:r>
              <a:rPr lang="en-US" sz="1400" dirty="0" err="1">
                <a:solidFill>
                  <a:schemeClr val="bg1"/>
                </a:solidFill>
                <a:latin typeface="Century Gothic" panose="020B0502020202020204" pitchFamily="34" charset="0"/>
              </a:rPr>
              <a:t>Pylaias</a:t>
            </a:r>
            <a:r>
              <a:rPr lang="en-US" sz="1400" dirty="0">
                <a:solidFill>
                  <a:schemeClr val="bg1"/>
                </a:solidFill>
                <a:latin typeface="Century Gothic" panose="020B0502020202020204" pitchFamily="34" charset="0"/>
              </a:rPr>
              <a:t>, 57001 Thessaloniki, Tel. (+30) 2310 505800, fgeorgiadis@icap-ps.com</a:t>
            </a:r>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p:txBody>
      </p:sp>
      <p:pic>
        <p:nvPicPr>
          <p:cNvPr id="10" name="Picture 9" descr="Logo&#10;&#10;Description automatically generated">
            <a:extLst>
              <a:ext uri="{FF2B5EF4-FFF2-40B4-BE49-F238E27FC236}">
                <a16:creationId xmlns:a16="http://schemas.microsoft.com/office/drawing/2014/main" id="{5679751F-8CE9-39CF-3ABB-A9ADB0E4A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526" y="3470049"/>
            <a:ext cx="2035314" cy="1017657"/>
          </a:xfrm>
          <a:prstGeom prst="rect">
            <a:avLst/>
          </a:prstGeom>
        </p:spPr>
      </p:pic>
    </p:spTree>
    <p:extLst>
      <p:ext uri="{BB962C8B-B14F-4D97-AF65-F5344CB8AC3E}">
        <p14:creationId xmlns:p14="http://schemas.microsoft.com/office/powerpoint/2010/main" val="3423062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1565B-BC29-6151-6828-2709C597A34D}"/>
              </a:ext>
            </a:extLst>
          </p:cNvPr>
          <p:cNvSpPr>
            <a:spLocks noGrp="1"/>
          </p:cNvSpPr>
          <p:nvPr>
            <p:ph type="title"/>
          </p:nvPr>
        </p:nvSpPr>
        <p:spPr>
          <a:xfrm>
            <a:off x="466722" y="586855"/>
            <a:ext cx="3201366" cy="3387497"/>
          </a:xfrm>
        </p:spPr>
        <p:txBody>
          <a:bodyPr anchor="b">
            <a:normAutofit/>
          </a:bodyPr>
          <a:lstStyle/>
          <a:p>
            <a:r>
              <a:rPr lang="el-GR" sz="4000" dirty="0">
                <a:solidFill>
                  <a:srgbClr val="FFFFFF"/>
                </a:solidFill>
              </a:rPr>
              <a:t>Περιγραφή και στόχος του έργου  </a:t>
            </a:r>
            <a:endParaRPr lang="en-US" sz="4000" dirty="0">
              <a:solidFill>
                <a:srgbClr val="FFFFFF"/>
              </a:solidFill>
            </a:endParaRPr>
          </a:p>
        </p:txBody>
      </p:sp>
      <p:sp>
        <p:nvSpPr>
          <p:cNvPr id="4" name="Slide Number Placeholder 3">
            <a:extLst>
              <a:ext uri="{FF2B5EF4-FFF2-40B4-BE49-F238E27FC236}">
                <a16:creationId xmlns:a16="http://schemas.microsoft.com/office/drawing/2014/main" id="{6F4CF0A7-FFA8-3D3F-A988-4334D8559740}"/>
              </a:ext>
            </a:extLst>
          </p:cNvPr>
          <p:cNvSpPr>
            <a:spLocks noGrp="1"/>
          </p:cNvSpPr>
          <p:nvPr>
            <p:ph type="sldNum" sz="quarter" idx="12"/>
          </p:nvPr>
        </p:nvSpPr>
        <p:spPr>
          <a:xfrm>
            <a:off x="11704320" y="6455664"/>
            <a:ext cx="448056" cy="365125"/>
          </a:xfrm>
        </p:spPr>
        <p:txBody>
          <a:bodyPr>
            <a:normAutofit/>
          </a:bodyPr>
          <a:lstStyle/>
          <a:p>
            <a:pPr>
              <a:spcAft>
                <a:spcPts val="600"/>
              </a:spcAft>
            </a:pPr>
            <a:fld id="{12AE9D0F-D235-4A48-B9DD-3566BA1C91EA}" type="slidenum">
              <a:rPr lang="en-US" sz="1100">
                <a:solidFill>
                  <a:schemeClr val="tx1">
                    <a:lumMod val="50000"/>
                    <a:lumOff val="50000"/>
                  </a:schemeClr>
                </a:solidFill>
              </a:rPr>
              <a:pPr>
                <a:spcAft>
                  <a:spcPts val="600"/>
                </a:spcAft>
              </a:pPr>
              <a:t>3</a:t>
            </a:fld>
            <a:endParaRPr lang="en-US" sz="1100">
              <a:solidFill>
                <a:schemeClr val="tx1">
                  <a:lumMod val="50000"/>
                  <a:lumOff val="50000"/>
                </a:schemeClr>
              </a:solidFill>
            </a:endParaRPr>
          </a:p>
        </p:txBody>
      </p:sp>
      <p:pic>
        <p:nvPicPr>
          <p:cNvPr id="5" name="Picture 2" descr="See the source image">
            <a:extLst>
              <a:ext uri="{FF2B5EF4-FFF2-40B4-BE49-F238E27FC236}">
                <a16:creationId xmlns:a16="http://schemas.microsoft.com/office/drawing/2014/main" id="{F1761B79-7EA3-3563-BF6E-2C43C36AF51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8B6A516-DD0F-2CF2-0F68-4362A51CF2D8}"/>
              </a:ext>
            </a:extLst>
          </p:cNvPr>
          <p:cNvSpPr txBox="1"/>
          <p:nvPr/>
        </p:nvSpPr>
        <p:spPr>
          <a:xfrm>
            <a:off x="4780364" y="915637"/>
            <a:ext cx="6166020" cy="1477328"/>
          </a:xfrm>
          <a:prstGeom prst="rect">
            <a:avLst/>
          </a:prstGeom>
          <a:noFill/>
        </p:spPr>
        <p:txBody>
          <a:bodyPr wrap="square">
            <a:spAutoFit/>
          </a:bodyPr>
          <a:lstStyle/>
          <a:p>
            <a:pPr algn="just"/>
            <a:r>
              <a:rPr lang="el-GR" dirty="0"/>
              <a:t>Η παρούσα μελέτη αποτελεί μια μελέτη σε επίπεδο Ιδρύματος η οποία αφορά την απασχολησιμότητα των αποφοίτων του </a:t>
            </a:r>
            <a:r>
              <a:rPr lang="el-GR" dirty="0" err="1"/>
              <a:t>ΕΚΠΑ</a:t>
            </a:r>
            <a:r>
              <a:rPr lang="el-GR" dirty="0"/>
              <a:t>  καθώς επίσης και την αποτίμηση των μαθησιακών αποτελεσμάτων και των επαγγελματικών δεξιοτήτων που αποκτά ο φοιτητής και αξιοποιεί στην αγορά εργασίας. </a:t>
            </a:r>
          </a:p>
        </p:txBody>
      </p:sp>
      <p:sp>
        <p:nvSpPr>
          <p:cNvPr id="13" name="TextBox 12">
            <a:extLst>
              <a:ext uri="{FF2B5EF4-FFF2-40B4-BE49-F238E27FC236}">
                <a16:creationId xmlns:a16="http://schemas.microsoft.com/office/drawing/2014/main" id="{2FC0D9F6-4B8A-F68B-7DC4-1E1CD994CF04}"/>
              </a:ext>
            </a:extLst>
          </p:cNvPr>
          <p:cNvSpPr txBox="1"/>
          <p:nvPr/>
        </p:nvSpPr>
        <p:spPr>
          <a:xfrm>
            <a:off x="4780364" y="2691696"/>
            <a:ext cx="6166020" cy="2893100"/>
          </a:xfrm>
          <a:prstGeom prst="rect">
            <a:avLst/>
          </a:prstGeom>
          <a:noFill/>
        </p:spPr>
        <p:txBody>
          <a:bodyPr wrap="square">
            <a:spAutoFit/>
          </a:bodyPr>
          <a:lstStyle/>
          <a:p>
            <a:pPr marL="0" indent="0">
              <a:buNone/>
            </a:pPr>
            <a:r>
              <a:rPr lang="el-GR" dirty="0"/>
              <a:t>Κύριος σκοπός της μελέτης είναι η</a:t>
            </a:r>
            <a:r>
              <a:rPr lang="en-US" dirty="0"/>
              <a:t>: </a:t>
            </a:r>
            <a:endParaRPr lang="el-GR" dirty="0"/>
          </a:p>
          <a:p>
            <a:pPr marL="342900" lvl="0" indent="-342900" algn="just">
              <a:spcBef>
                <a:spcPts val="600"/>
              </a:spcBef>
              <a:buSzPts val="1300"/>
              <a:buFont typeface="Symbol" panose="05050102010706020507" pitchFamily="18" charset="2"/>
              <a:buChar char=""/>
              <a:tabLst>
                <a:tab pos="457200" algn="l"/>
              </a:tabLst>
            </a:pPr>
            <a:r>
              <a:rPr lang="el-GR" dirty="0"/>
              <a:t>Αποτύπωση των συνθηκών απασχόλησης των αποφοίτων του Ιδρύματος στην αγορά εργασίας</a:t>
            </a:r>
          </a:p>
          <a:p>
            <a:pPr marL="342900" lvl="0" indent="-342900" algn="just">
              <a:spcBef>
                <a:spcPts val="600"/>
              </a:spcBef>
              <a:buSzPts val="1300"/>
              <a:buFont typeface="Symbol" panose="05050102010706020507" pitchFamily="18" charset="2"/>
              <a:buChar char=""/>
              <a:tabLst>
                <a:tab pos="457200" algn="l"/>
              </a:tabLst>
            </a:pPr>
            <a:r>
              <a:rPr lang="el-GR" dirty="0"/>
              <a:t>Η αξιολόγηση των προγραμμάτων σπουδών από τους αποφοίτους καθώς και η διερεύνηση της σύνδεσής τους με την αγορά εργασίας</a:t>
            </a:r>
          </a:p>
          <a:p>
            <a:pPr marL="342900" lvl="0" indent="-342900" algn="just">
              <a:spcBef>
                <a:spcPts val="600"/>
              </a:spcBef>
              <a:buSzPts val="1300"/>
              <a:buFont typeface="Symbol" panose="05050102010706020507" pitchFamily="18" charset="2"/>
              <a:buChar char=""/>
              <a:tabLst>
                <a:tab pos="457200" algn="l"/>
              </a:tabLst>
            </a:pPr>
            <a:r>
              <a:rPr lang="el-GR" dirty="0"/>
              <a:t>Αύξηση των ποσοστών απορρόφησης μέσω της αξιοποίησης των συμπερασμάτων των μελετών</a:t>
            </a:r>
          </a:p>
          <a:p>
            <a:pPr>
              <a:spcBef>
                <a:spcPts val="600"/>
              </a:spcBef>
            </a:pPr>
            <a:r>
              <a:rPr lang="el-GR" dirty="0"/>
              <a:t> . </a:t>
            </a:r>
          </a:p>
        </p:txBody>
      </p:sp>
    </p:spTree>
    <p:extLst>
      <p:ext uri="{BB962C8B-B14F-4D97-AF65-F5344CB8AC3E}">
        <p14:creationId xmlns:p14="http://schemas.microsoft.com/office/powerpoint/2010/main" val="1948975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1565B-BC29-6151-6828-2709C597A34D}"/>
              </a:ext>
            </a:extLst>
          </p:cNvPr>
          <p:cNvSpPr>
            <a:spLocks noGrp="1"/>
          </p:cNvSpPr>
          <p:nvPr>
            <p:ph type="title"/>
          </p:nvPr>
        </p:nvSpPr>
        <p:spPr>
          <a:xfrm>
            <a:off x="197709" y="586855"/>
            <a:ext cx="3703264" cy="3387497"/>
          </a:xfrm>
        </p:spPr>
        <p:txBody>
          <a:bodyPr anchor="b">
            <a:normAutofit/>
          </a:bodyPr>
          <a:lstStyle/>
          <a:p>
            <a:r>
              <a:rPr lang="el-GR" sz="4000" dirty="0">
                <a:solidFill>
                  <a:srgbClr val="FFFFFF"/>
                </a:solidFill>
              </a:rPr>
              <a:t>Μεθοδολογία  </a:t>
            </a:r>
            <a:endParaRPr lang="en-US" sz="4000" dirty="0">
              <a:solidFill>
                <a:srgbClr val="FFFFFF"/>
              </a:solidFill>
            </a:endParaRPr>
          </a:p>
        </p:txBody>
      </p:sp>
      <p:sp>
        <p:nvSpPr>
          <p:cNvPr id="4" name="Slide Number Placeholder 3">
            <a:extLst>
              <a:ext uri="{FF2B5EF4-FFF2-40B4-BE49-F238E27FC236}">
                <a16:creationId xmlns:a16="http://schemas.microsoft.com/office/drawing/2014/main" id="{6F4CF0A7-FFA8-3D3F-A988-4334D8559740}"/>
              </a:ext>
            </a:extLst>
          </p:cNvPr>
          <p:cNvSpPr>
            <a:spLocks noGrp="1"/>
          </p:cNvSpPr>
          <p:nvPr>
            <p:ph type="sldNum" sz="quarter" idx="12"/>
          </p:nvPr>
        </p:nvSpPr>
        <p:spPr>
          <a:xfrm>
            <a:off x="11704320" y="6455664"/>
            <a:ext cx="448056" cy="365125"/>
          </a:xfrm>
        </p:spPr>
        <p:txBody>
          <a:bodyPr>
            <a:normAutofit/>
          </a:bodyPr>
          <a:lstStyle/>
          <a:p>
            <a:pPr>
              <a:spcAft>
                <a:spcPts val="600"/>
              </a:spcAft>
            </a:pPr>
            <a:fld id="{12AE9D0F-D235-4A48-B9DD-3566BA1C91EA}" type="slidenum">
              <a:rPr lang="en-US" sz="1100">
                <a:solidFill>
                  <a:schemeClr val="tx1">
                    <a:lumMod val="50000"/>
                    <a:lumOff val="50000"/>
                  </a:schemeClr>
                </a:solidFill>
              </a:rPr>
              <a:pPr>
                <a:spcAft>
                  <a:spcPts val="600"/>
                </a:spcAft>
              </a:pPr>
              <a:t>4</a:t>
            </a:fld>
            <a:endParaRPr lang="en-US" sz="1100">
              <a:solidFill>
                <a:schemeClr val="tx1">
                  <a:lumMod val="50000"/>
                  <a:lumOff val="50000"/>
                </a:schemeClr>
              </a:solidFill>
            </a:endParaRPr>
          </a:p>
        </p:txBody>
      </p:sp>
      <p:sp>
        <p:nvSpPr>
          <p:cNvPr id="7" name="TextBox 6">
            <a:extLst>
              <a:ext uri="{FF2B5EF4-FFF2-40B4-BE49-F238E27FC236}">
                <a16:creationId xmlns:a16="http://schemas.microsoft.com/office/drawing/2014/main" id="{E97BA867-AD8E-7FE4-A3C2-243341F65279}"/>
              </a:ext>
            </a:extLst>
          </p:cNvPr>
          <p:cNvSpPr txBox="1"/>
          <p:nvPr/>
        </p:nvSpPr>
        <p:spPr>
          <a:xfrm>
            <a:off x="4788059" y="766764"/>
            <a:ext cx="6166020" cy="1200329"/>
          </a:xfrm>
          <a:prstGeom prst="rect">
            <a:avLst/>
          </a:prstGeom>
          <a:noFill/>
        </p:spPr>
        <p:txBody>
          <a:bodyPr wrap="square">
            <a:spAutoFit/>
          </a:bodyPr>
          <a:lstStyle/>
          <a:p>
            <a:pPr algn="just"/>
            <a:r>
              <a:rPr lang="el-GR" dirty="0"/>
              <a:t>Προκειμένου να διερευνηθούν τα πεδία-αντικείμενα της μελέτης, σχεδιάσθηκε ένα ειδικά διαμορφωμένο </a:t>
            </a:r>
            <a:r>
              <a:rPr lang="el-GR" b="1" dirty="0"/>
              <a:t>ερωτηματολόγιο</a:t>
            </a:r>
            <a:r>
              <a:rPr lang="el-GR" dirty="0"/>
              <a:t> από τους συμβούλους σε συνεργασία με την ομάδα έργου</a:t>
            </a:r>
          </a:p>
        </p:txBody>
      </p:sp>
      <p:sp>
        <p:nvSpPr>
          <p:cNvPr id="15" name="TextBox 14">
            <a:extLst>
              <a:ext uri="{FF2B5EF4-FFF2-40B4-BE49-F238E27FC236}">
                <a16:creationId xmlns:a16="http://schemas.microsoft.com/office/drawing/2014/main" id="{65F4C6D7-F3E7-C938-393D-02AA71D1873C}"/>
              </a:ext>
            </a:extLst>
          </p:cNvPr>
          <p:cNvSpPr txBox="1"/>
          <p:nvPr/>
        </p:nvSpPr>
        <p:spPr>
          <a:xfrm>
            <a:off x="4788059" y="2164270"/>
            <a:ext cx="6166020" cy="1477328"/>
          </a:xfrm>
          <a:prstGeom prst="rect">
            <a:avLst/>
          </a:prstGeom>
          <a:noFill/>
        </p:spPr>
        <p:txBody>
          <a:bodyPr wrap="square">
            <a:spAutoFit/>
          </a:bodyPr>
          <a:lstStyle/>
          <a:p>
            <a:pPr algn="just"/>
            <a:r>
              <a:rPr lang="el-GR" dirty="0"/>
              <a:t>Επιπλέον της συγκεκριμένης μεθοδολογίας, πραγματοποιήθηκαν </a:t>
            </a:r>
            <a:r>
              <a:rPr lang="el-GR" b="1" dirty="0" err="1"/>
              <a:t>Focus</a:t>
            </a:r>
            <a:r>
              <a:rPr lang="el-GR" b="1" dirty="0"/>
              <a:t> </a:t>
            </a:r>
            <a:r>
              <a:rPr lang="el-GR" b="1" dirty="0" err="1"/>
              <a:t>Group</a:t>
            </a:r>
            <a:r>
              <a:rPr lang="el-GR" b="1" dirty="0"/>
              <a:t> </a:t>
            </a:r>
            <a:r>
              <a:rPr lang="el-GR" dirty="0"/>
              <a:t>για να συλλεχθούν δεδομένα με σκοπό την καταγραφή, την οριστικοποίηση καθώς και την επιπλέον παροχή ποιοτικών δεδομένων που αφορούσαν τα πεδία της μελέτης μας</a:t>
            </a:r>
          </a:p>
        </p:txBody>
      </p:sp>
      <p:sp>
        <p:nvSpPr>
          <p:cNvPr id="23" name="TextBox 22">
            <a:extLst>
              <a:ext uri="{FF2B5EF4-FFF2-40B4-BE49-F238E27FC236}">
                <a16:creationId xmlns:a16="http://schemas.microsoft.com/office/drawing/2014/main" id="{4E2B4386-B785-39D4-9B4A-14F1306C005E}"/>
              </a:ext>
            </a:extLst>
          </p:cNvPr>
          <p:cNvSpPr txBox="1"/>
          <p:nvPr/>
        </p:nvSpPr>
        <p:spPr>
          <a:xfrm>
            <a:off x="4788059" y="3838775"/>
            <a:ext cx="6166020" cy="923330"/>
          </a:xfrm>
          <a:prstGeom prst="rect">
            <a:avLst/>
          </a:prstGeom>
          <a:noFill/>
        </p:spPr>
        <p:txBody>
          <a:bodyPr wrap="square">
            <a:spAutoFit/>
          </a:bodyPr>
          <a:lstStyle/>
          <a:p>
            <a:pPr algn="just"/>
            <a:r>
              <a:rPr lang="el-GR" dirty="0"/>
              <a:t>Το συνολικό πλήθος του δείγματος είναι </a:t>
            </a:r>
            <a:r>
              <a:rPr lang="el-GR" b="1" dirty="0"/>
              <a:t>966</a:t>
            </a:r>
            <a:r>
              <a:rPr lang="el-GR" dirty="0"/>
              <a:t> απόφοιτοι από ένα συνολικό πλήθος </a:t>
            </a:r>
            <a:r>
              <a:rPr lang="el-GR" b="1" dirty="0"/>
              <a:t>3.076</a:t>
            </a:r>
            <a:r>
              <a:rPr lang="el-GR" dirty="0"/>
              <a:t> απαντήσεων από 33 τμήματα του Πανεπιστημίου τα οποία ανήκουν σε 8 σχολές</a:t>
            </a:r>
          </a:p>
        </p:txBody>
      </p:sp>
      <p:sp>
        <p:nvSpPr>
          <p:cNvPr id="25" name="TextBox 24">
            <a:extLst>
              <a:ext uri="{FF2B5EF4-FFF2-40B4-BE49-F238E27FC236}">
                <a16:creationId xmlns:a16="http://schemas.microsoft.com/office/drawing/2014/main" id="{15DDFCF3-5833-FD48-241B-626AF2576C3B}"/>
              </a:ext>
            </a:extLst>
          </p:cNvPr>
          <p:cNvSpPr txBox="1"/>
          <p:nvPr/>
        </p:nvSpPr>
        <p:spPr>
          <a:xfrm>
            <a:off x="4788059" y="5037950"/>
            <a:ext cx="6166020" cy="1200329"/>
          </a:xfrm>
          <a:prstGeom prst="rect">
            <a:avLst/>
          </a:prstGeom>
          <a:noFill/>
        </p:spPr>
        <p:txBody>
          <a:bodyPr wrap="square">
            <a:spAutoFit/>
          </a:bodyPr>
          <a:lstStyle/>
          <a:p>
            <a:pPr algn="just"/>
            <a:r>
              <a:rPr lang="el-GR" dirty="0"/>
              <a:t>Όσον αφορά την επιλογή του δείγματος, χρησιμοποιήσαμε την απλή τυχαία δειγματοληψία από ξεχωριστές υποομάδες πληθυσμού (τμήματα) διατηρώντας την αναλογία του τμήματος ως προς τον συνολικό πληθυσμό</a:t>
            </a:r>
          </a:p>
        </p:txBody>
      </p:sp>
      <p:pic>
        <p:nvPicPr>
          <p:cNvPr id="6" name="Picture 2" descr="See the source image">
            <a:extLst>
              <a:ext uri="{FF2B5EF4-FFF2-40B4-BE49-F238E27FC236}">
                <a16:creationId xmlns:a16="http://schemas.microsoft.com/office/drawing/2014/main" id="{D5FE2D4F-CE6C-7E5F-C2C3-087E05637FC0}"/>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497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1565B-BC29-6151-6828-2709C597A34D}"/>
              </a:ext>
            </a:extLst>
          </p:cNvPr>
          <p:cNvSpPr>
            <a:spLocks noGrp="1"/>
          </p:cNvSpPr>
          <p:nvPr>
            <p:ph type="title"/>
          </p:nvPr>
        </p:nvSpPr>
        <p:spPr>
          <a:xfrm>
            <a:off x="197709" y="586855"/>
            <a:ext cx="3703264" cy="3387497"/>
          </a:xfrm>
        </p:spPr>
        <p:txBody>
          <a:bodyPr anchor="b">
            <a:normAutofit/>
          </a:bodyPr>
          <a:lstStyle/>
          <a:p>
            <a:r>
              <a:rPr lang="el-GR" sz="4000">
                <a:solidFill>
                  <a:srgbClr val="FFFFFF"/>
                </a:solidFill>
              </a:rPr>
              <a:t>Δημογραφικά στοιχεία.  </a:t>
            </a:r>
            <a:endParaRPr lang="en-US" sz="4000" dirty="0">
              <a:solidFill>
                <a:srgbClr val="FFFFFF"/>
              </a:solidFill>
            </a:endParaRPr>
          </a:p>
        </p:txBody>
      </p:sp>
      <p:sp>
        <p:nvSpPr>
          <p:cNvPr id="4" name="Slide Number Placeholder 3">
            <a:extLst>
              <a:ext uri="{FF2B5EF4-FFF2-40B4-BE49-F238E27FC236}">
                <a16:creationId xmlns:a16="http://schemas.microsoft.com/office/drawing/2014/main" id="{6F4CF0A7-FFA8-3D3F-A988-4334D8559740}"/>
              </a:ext>
            </a:extLst>
          </p:cNvPr>
          <p:cNvSpPr>
            <a:spLocks noGrp="1"/>
          </p:cNvSpPr>
          <p:nvPr>
            <p:ph type="sldNum" sz="quarter" idx="12"/>
          </p:nvPr>
        </p:nvSpPr>
        <p:spPr>
          <a:xfrm>
            <a:off x="11704320" y="6455664"/>
            <a:ext cx="448056" cy="365125"/>
          </a:xfrm>
        </p:spPr>
        <p:txBody>
          <a:bodyPr>
            <a:normAutofit/>
          </a:bodyPr>
          <a:lstStyle/>
          <a:p>
            <a:pPr>
              <a:spcAft>
                <a:spcPts val="600"/>
              </a:spcAft>
            </a:pPr>
            <a:fld id="{12AE9D0F-D235-4A48-B9DD-3566BA1C91EA}" type="slidenum">
              <a:rPr lang="en-US" sz="1100" smtClean="0">
                <a:solidFill>
                  <a:schemeClr val="tx1">
                    <a:lumMod val="50000"/>
                    <a:lumOff val="50000"/>
                  </a:schemeClr>
                </a:solidFill>
              </a:rPr>
              <a:pPr>
                <a:spcAft>
                  <a:spcPts val="600"/>
                </a:spcAft>
              </a:pPr>
              <a:t>5</a:t>
            </a:fld>
            <a:endParaRPr lang="en-US" sz="1100">
              <a:solidFill>
                <a:schemeClr val="tx1">
                  <a:lumMod val="50000"/>
                  <a:lumOff val="50000"/>
                </a:schemeClr>
              </a:solidFill>
            </a:endParaRPr>
          </a:p>
        </p:txBody>
      </p:sp>
      <p:sp>
        <p:nvSpPr>
          <p:cNvPr id="25" name="TextBox 24">
            <a:extLst>
              <a:ext uri="{FF2B5EF4-FFF2-40B4-BE49-F238E27FC236}">
                <a16:creationId xmlns:a16="http://schemas.microsoft.com/office/drawing/2014/main" id="{15DDFCF3-5833-FD48-241B-626AF2576C3B}"/>
              </a:ext>
            </a:extLst>
          </p:cNvPr>
          <p:cNvSpPr txBox="1"/>
          <p:nvPr/>
        </p:nvSpPr>
        <p:spPr>
          <a:xfrm>
            <a:off x="4788059" y="2007977"/>
            <a:ext cx="6166020" cy="3247043"/>
          </a:xfrm>
          <a:prstGeom prst="rect">
            <a:avLst/>
          </a:prstGeom>
          <a:noFill/>
        </p:spPr>
        <p:txBody>
          <a:bodyPr wrap="square">
            <a:spAutoFit/>
          </a:bodyPr>
          <a:lstStyle/>
          <a:p>
            <a:pPr marL="285750" indent="-285750" algn="just">
              <a:spcBef>
                <a:spcPts val="600"/>
              </a:spcBef>
              <a:buFont typeface="Arial" panose="020B0604020202020204" pitchFamily="34" charset="0"/>
              <a:buChar char="•"/>
            </a:pPr>
            <a:r>
              <a:rPr lang="el-GR"/>
              <a:t>Φύλο </a:t>
            </a:r>
            <a:r>
              <a:rPr lang="en-US"/>
              <a:t>: 65 % </a:t>
            </a:r>
            <a:r>
              <a:rPr lang="el-GR"/>
              <a:t>Γυναίκες, 31,2% Άνδρες, 0,2% Άλλο φύλλο</a:t>
            </a:r>
          </a:p>
          <a:p>
            <a:pPr marL="285750" indent="-285750" algn="just">
              <a:spcBef>
                <a:spcPts val="600"/>
              </a:spcBef>
              <a:buFont typeface="Arial" panose="020B0604020202020204" pitchFamily="34" charset="0"/>
              <a:buChar char="•"/>
            </a:pPr>
            <a:r>
              <a:rPr lang="el-GR"/>
              <a:t>Μέσος Όρος Ηλικίας –  34,3 έτη</a:t>
            </a:r>
          </a:p>
          <a:p>
            <a:pPr marL="285750" indent="-285750" algn="just">
              <a:spcBef>
                <a:spcPts val="600"/>
              </a:spcBef>
              <a:buFont typeface="Arial" panose="020B0604020202020204" pitchFamily="34" charset="0"/>
              <a:buChar char="•"/>
            </a:pPr>
            <a:r>
              <a:rPr lang="el-GR"/>
              <a:t>Χώρα Καταγωγής – 96% Ελλάδα, 4% προέρχεται από άλλες χώρες</a:t>
            </a:r>
          </a:p>
          <a:p>
            <a:pPr marL="285750" indent="-285750" algn="just">
              <a:spcBef>
                <a:spcPts val="600"/>
              </a:spcBef>
              <a:buFont typeface="Arial" panose="020B0604020202020204" pitchFamily="34" charset="0"/>
              <a:buChar char="•"/>
            </a:pPr>
            <a:r>
              <a:rPr lang="el-GR"/>
              <a:t>Μητρική Γλώσσα – 98,8 % Ελληνική, 5,2% εμφανίζεται δίγλωσσο </a:t>
            </a:r>
          </a:p>
          <a:p>
            <a:pPr marL="285750" indent="-285750" algn="just">
              <a:spcBef>
                <a:spcPts val="600"/>
              </a:spcBef>
              <a:buFont typeface="Arial" panose="020B0604020202020204" pitchFamily="34" charset="0"/>
              <a:buChar char="•"/>
            </a:pPr>
            <a:r>
              <a:rPr lang="el-GR"/>
              <a:t>Χώρα Διαμονής – 91,2 % Ελλάδα, 8,8% χώρες του εξωτερικού</a:t>
            </a:r>
          </a:p>
          <a:p>
            <a:pPr marL="285750" indent="-285750" algn="just">
              <a:spcBef>
                <a:spcPts val="600"/>
              </a:spcBef>
              <a:buFont typeface="Arial" panose="020B0604020202020204" pitchFamily="34" charset="0"/>
              <a:buChar char="•"/>
            </a:pPr>
            <a:r>
              <a:rPr lang="el-GR"/>
              <a:t>ΑμεΑ – 1,3 %</a:t>
            </a:r>
          </a:p>
          <a:p>
            <a:pPr marL="285750" indent="-285750" algn="just">
              <a:buFont typeface="Arial" panose="020B0604020202020204" pitchFamily="34" charset="0"/>
              <a:buChar char="•"/>
            </a:pPr>
            <a:endParaRPr lang="el-GR" dirty="0"/>
          </a:p>
        </p:txBody>
      </p:sp>
      <p:pic>
        <p:nvPicPr>
          <p:cNvPr id="6" name="Picture 2" descr="See the source image">
            <a:extLst>
              <a:ext uri="{FF2B5EF4-FFF2-40B4-BE49-F238E27FC236}">
                <a16:creationId xmlns:a16="http://schemas.microsoft.com/office/drawing/2014/main" id="{FB300D88-81A7-8870-1081-CB12E1B0075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067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Shape 45">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11565B-BC29-6151-6828-2709C597A34D}"/>
              </a:ext>
            </a:extLst>
          </p:cNvPr>
          <p:cNvSpPr>
            <a:spLocks noGrp="1"/>
          </p:cNvSpPr>
          <p:nvPr>
            <p:ph type="title"/>
          </p:nvPr>
        </p:nvSpPr>
        <p:spPr>
          <a:xfrm>
            <a:off x="881790" y="963478"/>
            <a:ext cx="3388419" cy="4560970"/>
          </a:xfrm>
        </p:spPr>
        <p:txBody>
          <a:bodyPr vert="horz" lIns="91440" tIns="45720" rIns="91440" bIns="45720" rtlCol="0" anchor="ctr">
            <a:normAutofit/>
          </a:bodyPr>
          <a:lstStyle/>
          <a:p>
            <a:r>
              <a:rPr lang="en-US" sz="2800" dirty="0">
                <a:solidFill>
                  <a:srgbClr val="FFFFFF"/>
                </a:solidFill>
              </a:rPr>
              <a:t>Πα</a:t>
            </a:r>
            <a:r>
              <a:rPr lang="en-US" sz="2800" dirty="0" err="1">
                <a:solidFill>
                  <a:srgbClr val="FFFFFF"/>
                </a:solidFill>
              </a:rPr>
              <a:t>ρουσί</a:t>
            </a:r>
            <a:r>
              <a:rPr lang="en-US" sz="2800" dirty="0">
                <a:solidFill>
                  <a:srgbClr val="FFFFFF"/>
                </a:solidFill>
              </a:rPr>
              <a:t>αση συμπερασμάτων</a:t>
            </a:r>
            <a:r>
              <a:rPr lang="en-US" sz="2800" kern="1200" dirty="0">
                <a:solidFill>
                  <a:srgbClr val="FFFFFF"/>
                </a:solidFill>
                <a:latin typeface="+mj-lt"/>
              </a:rPr>
              <a:t>  </a:t>
            </a:r>
          </a:p>
        </p:txBody>
      </p:sp>
      <p:sp>
        <p:nvSpPr>
          <p:cNvPr id="48"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 Placeholder 5">
            <a:extLst>
              <a:ext uri="{FF2B5EF4-FFF2-40B4-BE49-F238E27FC236}">
                <a16:creationId xmlns:a16="http://schemas.microsoft.com/office/drawing/2014/main" id="{1888FA31-1CFF-ECA8-C0DF-4F1786D698F6}"/>
              </a:ext>
            </a:extLst>
          </p:cNvPr>
          <p:cNvSpPr txBox="1">
            <a:spLocks/>
          </p:cNvSpPr>
          <p:nvPr/>
        </p:nvSpPr>
        <p:spPr>
          <a:xfrm>
            <a:off x="5221862" y="1719618"/>
            <a:ext cx="5948831" cy="43346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EFFFF"/>
                </a:solidFill>
                <a:latin typeface="+mn-lt"/>
              </a:rPr>
              <a:t>Από </a:t>
            </a:r>
            <a:r>
              <a:rPr lang="en-US" sz="2400" dirty="0" err="1">
                <a:solidFill>
                  <a:srgbClr val="FEFFFF"/>
                </a:solidFill>
                <a:latin typeface="+mn-lt"/>
              </a:rPr>
              <a:t>την</a:t>
            </a:r>
            <a:r>
              <a:rPr lang="en-US" sz="2400" dirty="0">
                <a:solidFill>
                  <a:srgbClr val="FEFFFF"/>
                </a:solidFill>
                <a:latin typeface="+mn-lt"/>
              </a:rPr>
              <a:t> ανα</a:t>
            </a:r>
            <a:r>
              <a:rPr lang="en-US" sz="2400" dirty="0" err="1">
                <a:solidFill>
                  <a:srgbClr val="FEFFFF"/>
                </a:solidFill>
                <a:latin typeface="+mn-lt"/>
              </a:rPr>
              <a:t>τροφοδότηση</a:t>
            </a:r>
            <a:r>
              <a:rPr lang="en-US" sz="2400" dirty="0">
                <a:solidFill>
                  <a:srgbClr val="FEFFFF"/>
                </a:solidFill>
                <a:latin typeface="+mn-lt"/>
              </a:rPr>
              <a:t> π</a:t>
            </a:r>
            <a:r>
              <a:rPr lang="en-US" sz="2400" dirty="0" err="1">
                <a:solidFill>
                  <a:srgbClr val="FEFFFF"/>
                </a:solidFill>
                <a:latin typeface="+mn-lt"/>
              </a:rPr>
              <a:t>ου</a:t>
            </a:r>
            <a:r>
              <a:rPr lang="en-US" sz="2400" dirty="0">
                <a:solidFill>
                  <a:srgbClr val="FEFFFF"/>
                </a:solidFill>
                <a:latin typeface="+mn-lt"/>
              </a:rPr>
              <a:t> μας </a:t>
            </a:r>
            <a:r>
              <a:rPr lang="en-US" sz="2400" dirty="0" err="1">
                <a:solidFill>
                  <a:srgbClr val="FEFFFF"/>
                </a:solidFill>
                <a:latin typeface="+mn-lt"/>
              </a:rPr>
              <a:t>δώσ</a:t>
            </a:r>
            <a:r>
              <a:rPr lang="en-US" sz="2400" dirty="0">
                <a:solidFill>
                  <a:srgbClr val="FEFFFF"/>
                </a:solidFill>
                <a:latin typeface="+mn-lt"/>
              </a:rPr>
              <a:t>ατε επιλέξαμε ορισμένα σημαντικά θέματα προς παρουσίαση</a:t>
            </a:r>
          </a:p>
        </p:txBody>
      </p:sp>
      <p:sp>
        <p:nvSpPr>
          <p:cNvPr id="4" name="Slide Number Placeholder 3">
            <a:extLst>
              <a:ext uri="{FF2B5EF4-FFF2-40B4-BE49-F238E27FC236}">
                <a16:creationId xmlns:a16="http://schemas.microsoft.com/office/drawing/2014/main" id="{6F4CF0A7-FFA8-3D3F-A988-4334D8559740}"/>
              </a:ext>
            </a:extLst>
          </p:cNvPr>
          <p:cNvSpPr>
            <a:spLocks noGrp="1"/>
          </p:cNvSpPr>
          <p:nvPr>
            <p:ph type="sldNum" sz="quarter" idx="12"/>
          </p:nvPr>
        </p:nvSpPr>
        <p:spPr>
          <a:xfrm>
            <a:off x="10707624" y="6175188"/>
            <a:ext cx="685800" cy="320040"/>
          </a:xfrm>
        </p:spPr>
        <p:txBody>
          <a:bodyPr vert="horz" lIns="91440" tIns="45720" rIns="91440" bIns="45720" rtlCol="0" anchor="ctr">
            <a:normAutofit/>
          </a:bodyPr>
          <a:lstStyle/>
          <a:p>
            <a:pPr algn="r">
              <a:spcAft>
                <a:spcPts val="600"/>
              </a:spcAft>
            </a:pPr>
            <a:fld id="{12AE9D0F-D235-4A48-B9DD-3566BA1C91EA}" type="slidenum">
              <a:rPr lang="en-US" sz="1000">
                <a:solidFill>
                  <a:srgbClr val="FFFFFF"/>
                </a:solidFill>
              </a:rPr>
              <a:pPr algn="r">
                <a:spcAft>
                  <a:spcPts val="600"/>
                </a:spcAft>
              </a:pPr>
              <a:t>6</a:t>
            </a:fld>
            <a:endParaRPr lang="en-US" sz="1000">
              <a:solidFill>
                <a:srgbClr val="FFFFFF"/>
              </a:solidFill>
            </a:endParaRPr>
          </a:p>
        </p:txBody>
      </p:sp>
      <p:pic>
        <p:nvPicPr>
          <p:cNvPr id="7" name="Picture 2" descr="See the source image">
            <a:extLst>
              <a:ext uri="{FF2B5EF4-FFF2-40B4-BE49-F238E27FC236}">
                <a16:creationId xmlns:a16="http://schemas.microsoft.com/office/drawing/2014/main" id="{1DC850ED-98C3-B6B0-5AC3-3F604A7BA5B3}"/>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46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606B-01C2-48FB-A09D-D8554A21A0EF}"/>
              </a:ext>
            </a:extLst>
          </p:cNvPr>
          <p:cNvSpPr>
            <a:spLocks noGrp="1"/>
          </p:cNvSpPr>
          <p:nvPr>
            <p:ph type="title"/>
          </p:nvPr>
        </p:nvSpPr>
        <p:spPr>
          <a:xfrm>
            <a:off x="9939" y="19878"/>
            <a:ext cx="10634869" cy="993913"/>
          </a:xfrm>
          <a:solidFill>
            <a:schemeClr val="accent1">
              <a:lumMod val="50000"/>
            </a:schemeClr>
          </a:solidFill>
        </p:spPr>
        <p:txBody>
          <a:bodyPr/>
          <a:lstStyle/>
          <a:p>
            <a:r>
              <a:rPr lang="el-GR" sz="1600" dirty="0">
                <a:solidFill>
                  <a:schemeClr val="bg1"/>
                </a:solidFill>
              </a:rPr>
              <a:t>Επιλογή σχολής - Με βάση τις δηλώσεις προτίμησης μ</a:t>
            </a:r>
            <a:r>
              <a:rPr lang="el-GR" sz="1600" dirty="0">
                <a:solidFill>
                  <a:schemeClr val="bg1"/>
                </a:solidFill>
                <a:effectLst/>
              </a:rPr>
              <a:t>ε</a:t>
            </a:r>
            <a:r>
              <a:rPr lang="el-GR" sz="1600" dirty="0">
                <a:solidFill>
                  <a:schemeClr val="bg1"/>
                </a:solidFill>
              </a:rPr>
              <a:t>ταξύ ποιων επιλογών ήταν το τμήμα που σπουδάσατε</a:t>
            </a:r>
            <a:r>
              <a:rPr lang="en-US" sz="1600" dirty="0">
                <a:solidFill>
                  <a:schemeClr val="bg1"/>
                </a:solidFill>
              </a:rPr>
              <a:t>; </a:t>
            </a:r>
            <a:endParaRPr lang="el-GR" sz="1600" dirty="0">
              <a:solidFill>
                <a:schemeClr val="bg1"/>
              </a:solidFill>
            </a:endParaRPr>
          </a:p>
        </p:txBody>
      </p:sp>
      <p:graphicFrame>
        <p:nvGraphicFramePr>
          <p:cNvPr id="10" name="Content Placeholder 9">
            <a:extLst>
              <a:ext uri="{FF2B5EF4-FFF2-40B4-BE49-F238E27FC236}">
                <a16:creationId xmlns:a16="http://schemas.microsoft.com/office/drawing/2014/main" id="{A4D1A8A8-2D5D-4FBB-0B91-3843268AE896}"/>
              </a:ext>
            </a:extLst>
          </p:cNvPr>
          <p:cNvGraphicFramePr>
            <a:graphicFrameLocks noGrp="1"/>
          </p:cNvGraphicFramePr>
          <p:nvPr>
            <p:ph sz="half" idx="1"/>
            <p:extLst>
              <p:ext uri="{D42A27DB-BD31-4B8C-83A1-F6EECF244321}">
                <p14:modId xmlns:p14="http://schemas.microsoft.com/office/powerpoint/2010/main" val="2541653124"/>
              </p:ext>
            </p:extLst>
          </p:nvPr>
        </p:nvGraphicFramePr>
        <p:xfrm>
          <a:off x="838200" y="1408187"/>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BD943BA3-4AD5-8648-54A4-374F69367696}"/>
              </a:ext>
            </a:extLst>
          </p:cNvPr>
          <p:cNvSpPr>
            <a:spLocks noGrp="1"/>
          </p:cNvSpPr>
          <p:nvPr>
            <p:ph sz="half" idx="2"/>
          </p:nvPr>
        </p:nvSpPr>
        <p:spPr>
          <a:xfrm>
            <a:off x="6172200" y="1408187"/>
            <a:ext cx="5181600" cy="4351338"/>
          </a:xfrm>
          <a:solidFill>
            <a:schemeClr val="bg2">
              <a:lumMod val="90000"/>
            </a:schemeClr>
          </a:solidFill>
        </p:spPr>
        <p:txBody>
          <a:bodyPr/>
          <a:lstStyle/>
          <a:p>
            <a:pPr marL="0" indent="0">
              <a:buNone/>
            </a:pPr>
            <a:r>
              <a:rPr lang="el-GR" sz="1800" b="1" dirty="0">
                <a:latin typeface="Calibri" panose="020F0502020204030204" pitchFamily="34" charset="0"/>
                <a:cs typeface="Calibri" panose="020F0502020204030204" pitchFamily="34" charset="0"/>
              </a:rPr>
              <a:t>Λόγοι επιλογής σχολής</a:t>
            </a:r>
          </a:p>
          <a:p>
            <a:r>
              <a:rPr lang="el-GR" sz="1800" dirty="0">
                <a:latin typeface="Calibri" panose="020F0502020204030204" pitchFamily="34" charset="0"/>
                <a:cs typeface="Calibri" panose="020F0502020204030204" pitchFamily="34" charset="0"/>
              </a:rPr>
              <a:t>Το υψηλό επίπεδο επιστημονικών γνώσεων που προσφέρεται από το </a:t>
            </a:r>
            <a:r>
              <a:rPr lang="el-GR" sz="1800" dirty="0" err="1">
                <a:latin typeface="Calibri" panose="020F0502020204030204" pitchFamily="34" charset="0"/>
                <a:cs typeface="Calibri" panose="020F0502020204030204" pitchFamily="34" charset="0"/>
              </a:rPr>
              <a:t>ΕΚΠΑ</a:t>
            </a:r>
            <a:endParaRPr lang="el-GR" sz="1800" dirty="0">
              <a:latin typeface="Calibri" panose="020F0502020204030204" pitchFamily="34" charset="0"/>
              <a:cs typeface="Calibri" panose="020F0502020204030204" pitchFamily="34" charset="0"/>
            </a:endParaRPr>
          </a:p>
          <a:p>
            <a:r>
              <a:rPr lang="el-GR" sz="1800" dirty="0">
                <a:latin typeface="Calibri" panose="020F0502020204030204" pitchFamily="34" charset="0"/>
                <a:cs typeface="Calibri" panose="020F0502020204030204" pitchFamily="34" charset="0"/>
              </a:rPr>
              <a:t>Η κάλυψη του γνωστικού αντικειμένου μέσα από ένα πλούσιο και ενδιαφέρον πρόγραμμα σπουδών</a:t>
            </a:r>
          </a:p>
          <a:p>
            <a:r>
              <a:rPr lang="el-GR" sz="1800" dirty="0">
                <a:latin typeface="Calibri" panose="020F0502020204030204" pitchFamily="34" charset="0"/>
                <a:cs typeface="Calibri" panose="020F0502020204030204" pitchFamily="34" charset="0"/>
              </a:rPr>
              <a:t>Το υψηλό επίπεδο των διδασκόντων</a:t>
            </a:r>
          </a:p>
          <a:p>
            <a:r>
              <a:rPr lang="el-GR" sz="1800" dirty="0">
                <a:latin typeface="Calibri" panose="020F0502020204030204" pitchFamily="34" charset="0"/>
                <a:cs typeface="Calibri" panose="020F0502020204030204" pitchFamily="34" charset="0"/>
              </a:rPr>
              <a:t>Η ιστορικότητα του </a:t>
            </a:r>
            <a:r>
              <a:rPr lang="el-GR" sz="1800" dirty="0" err="1">
                <a:latin typeface="Calibri" panose="020F0502020204030204" pitchFamily="34" charset="0"/>
                <a:cs typeface="Calibri" panose="020F0502020204030204" pitchFamily="34" charset="0"/>
              </a:rPr>
              <a:t>ΕΚΠΑ</a:t>
            </a:r>
            <a:endParaRPr lang="el-GR" sz="1800" dirty="0">
              <a:latin typeface="Calibri" panose="020F0502020204030204" pitchFamily="34" charset="0"/>
              <a:cs typeface="Calibri" panose="020F0502020204030204" pitchFamily="34" charset="0"/>
            </a:endParaRPr>
          </a:p>
          <a:p>
            <a:r>
              <a:rPr lang="el-GR" sz="1800" dirty="0">
                <a:latin typeface="Calibri" panose="020F0502020204030204" pitchFamily="34" charset="0"/>
                <a:cs typeface="Calibri" panose="020F0502020204030204" pitchFamily="34" charset="0"/>
              </a:rPr>
              <a:t>Η φήμη που το συνοδεύει ως ένα διακεκριμένο Πανεπιστήμιο</a:t>
            </a:r>
          </a:p>
          <a:p>
            <a:r>
              <a:rPr lang="el-GR" sz="1800" dirty="0">
                <a:latin typeface="Calibri" panose="020F0502020204030204" pitchFamily="34" charset="0"/>
                <a:cs typeface="Calibri" panose="020F0502020204030204" pitchFamily="34" charset="0"/>
              </a:rPr>
              <a:t>Τοποθεσία</a:t>
            </a:r>
          </a:p>
          <a:p>
            <a:endParaRPr lang="el-GR" dirty="0"/>
          </a:p>
        </p:txBody>
      </p:sp>
      <p:sp>
        <p:nvSpPr>
          <p:cNvPr id="5" name="Slide Number Placeholder 4">
            <a:extLst>
              <a:ext uri="{FF2B5EF4-FFF2-40B4-BE49-F238E27FC236}">
                <a16:creationId xmlns:a16="http://schemas.microsoft.com/office/drawing/2014/main" id="{18D88893-236F-2CE7-BD7F-EFFAC44A6140}"/>
              </a:ext>
            </a:extLst>
          </p:cNvPr>
          <p:cNvSpPr>
            <a:spLocks noGrp="1"/>
          </p:cNvSpPr>
          <p:nvPr>
            <p:ph type="sldNum" sz="quarter" idx="12"/>
          </p:nvPr>
        </p:nvSpPr>
        <p:spPr/>
        <p:txBody>
          <a:bodyPr/>
          <a:lstStyle/>
          <a:p>
            <a:fld id="{12AE9D0F-D235-4A48-B9DD-3566BA1C91EA}" type="slidenum">
              <a:rPr lang="en-US" smtClean="0"/>
              <a:t>7</a:t>
            </a:fld>
            <a:endParaRPr lang="en-US"/>
          </a:p>
        </p:txBody>
      </p:sp>
      <p:pic>
        <p:nvPicPr>
          <p:cNvPr id="6" name="Picture 2" descr="See the source image">
            <a:extLst>
              <a:ext uri="{FF2B5EF4-FFF2-40B4-BE49-F238E27FC236}">
                <a16:creationId xmlns:a16="http://schemas.microsoft.com/office/drawing/2014/main" id="{0C1DE2A6-44F3-7D34-692E-4B7FC43A69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91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606B-01C2-48FB-A09D-D8554A21A0EF}"/>
              </a:ext>
            </a:extLst>
          </p:cNvPr>
          <p:cNvSpPr>
            <a:spLocks noGrp="1"/>
          </p:cNvSpPr>
          <p:nvPr>
            <p:ph type="title"/>
          </p:nvPr>
        </p:nvSpPr>
        <p:spPr>
          <a:xfrm>
            <a:off x="18979" y="19878"/>
            <a:ext cx="10634869" cy="993913"/>
          </a:xfrm>
          <a:solidFill>
            <a:schemeClr val="accent1">
              <a:lumMod val="50000"/>
            </a:schemeClr>
          </a:solidFill>
        </p:spPr>
        <p:txBody>
          <a:bodyPr/>
          <a:lstStyle/>
          <a:p>
            <a:r>
              <a:rPr lang="el-GR" sz="1600" dirty="0">
                <a:solidFill>
                  <a:schemeClr val="bg1"/>
                </a:solidFill>
              </a:rPr>
              <a:t>Ενδιαφέρον επιστημονικό αντικείμενο – Το επιστημονικό αντικείμενο των σπουδών σας φάνηκε ενδιαφέρον</a:t>
            </a:r>
          </a:p>
        </p:txBody>
      </p:sp>
      <p:graphicFrame>
        <p:nvGraphicFramePr>
          <p:cNvPr id="10" name="Content Placeholder 9">
            <a:extLst>
              <a:ext uri="{FF2B5EF4-FFF2-40B4-BE49-F238E27FC236}">
                <a16:creationId xmlns:a16="http://schemas.microsoft.com/office/drawing/2014/main" id="{A4D1A8A8-2D5D-4FBB-0B91-3843268AE896}"/>
              </a:ext>
            </a:extLst>
          </p:cNvPr>
          <p:cNvGraphicFramePr>
            <a:graphicFrameLocks noGrp="1"/>
          </p:cNvGraphicFramePr>
          <p:nvPr>
            <p:ph sz="half" idx="1"/>
            <p:extLst>
              <p:ext uri="{D42A27DB-BD31-4B8C-83A1-F6EECF244321}">
                <p14:modId xmlns:p14="http://schemas.microsoft.com/office/powerpoint/2010/main" val="1125795278"/>
              </p:ext>
            </p:extLst>
          </p:nvPr>
        </p:nvGraphicFramePr>
        <p:xfrm>
          <a:off x="838200" y="1229274"/>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BD943BA3-4AD5-8648-54A4-374F69367696}"/>
              </a:ext>
            </a:extLst>
          </p:cNvPr>
          <p:cNvSpPr>
            <a:spLocks noGrp="1"/>
          </p:cNvSpPr>
          <p:nvPr>
            <p:ph sz="half" idx="2"/>
          </p:nvPr>
        </p:nvSpPr>
        <p:spPr>
          <a:xfrm>
            <a:off x="6172200" y="1229274"/>
            <a:ext cx="5181600" cy="4351338"/>
          </a:xfrm>
          <a:solidFill>
            <a:schemeClr val="bg2">
              <a:lumMod val="90000"/>
            </a:schemeClr>
          </a:solidFill>
        </p:spPr>
        <p:txBody>
          <a:bodyPr>
            <a:normAutofit/>
          </a:bodyPr>
          <a:lstStyle/>
          <a:p>
            <a:pPr marL="0" indent="0">
              <a:buNone/>
            </a:pPr>
            <a:r>
              <a:rPr lang="el-GR" sz="1800" b="1" dirty="0">
                <a:latin typeface="Calibri" panose="020F0502020204030204" pitchFamily="34" charset="0"/>
                <a:cs typeface="Calibri" panose="020F0502020204030204" pitchFamily="34" charset="0"/>
              </a:rPr>
              <a:t>Λόγοι που το καθιστούν ενδιαφέρον</a:t>
            </a:r>
          </a:p>
          <a:p>
            <a:pPr algn="just"/>
            <a:r>
              <a:rPr lang="el-GR" sz="1800" dirty="0">
                <a:latin typeface="Calibri" panose="020F0502020204030204" pitchFamily="34" charset="0"/>
                <a:cs typeface="Calibri" panose="020F0502020204030204" pitchFamily="34" charset="0"/>
              </a:rPr>
              <a:t>Οι υποψήφιοι πέτυχαν σε τμήμα στο οποίο οι ίδιοι είχαν προσωπικό ενδιαφέρον </a:t>
            </a:r>
          </a:p>
          <a:p>
            <a:pPr algn="just"/>
            <a:r>
              <a:rPr lang="el-GR" sz="1800" dirty="0">
                <a:latin typeface="Calibri" panose="020F0502020204030204" pitchFamily="34" charset="0"/>
                <a:cs typeface="Calibri" panose="020F0502020204030204" pitchFamily="34" charset="0"/>
              </a:rPr>
              <a:t>Το </a:t>
            </a:r>
            <a:r>
              <a:rPr lang="el-GR" sz="1800" dirty="0" err="1">
                <a:latin typeface="Calibri" panose="020F0502020204030204" pitchFamily="34" charset="0"/>
                <a:cs typeface="Calibri" panose="020F0502020204030204" pitchFamily="34" charset="0"/>
              </a:rPr>
              <a:t>ΕΚΠΑ</a:t>
            </a:r>
            <a:r>
              <a:rPr lang="el-GR" sz="1800" dirty="0">
                <a:latin typeface="Calibri" panose="020F0502020204030204" pitchFamily="34" charset="0"/>
                <a:cs typeface="Calibri" panose="020F0502020204030204" pitchFamily="34" charset="0"/>
              </a:rPr>
              <a:t> εκπληρώνει τις προσδοκίες των φοιτητών όσον αφορά την παροχή ενός πλούσιου και ενδιαφέροντος προγράμματος σπουδών σε σχέση με το επιστημονικό αντικείμενο</a:t>
            </a:r>
          </a:p>
          <a:p>
            <a:pPr algn="just"/>
            <a:r>
              <a:rPr lang="el-GR" sz="1800" dirty="0">
                <a:latin typeface="Calibri" panose="020F0502020204030204" pitchFamily="34" charset="0"/>
                <a:cs typeface="Calibri" panose="020F0502020204030204" pitchFamily="34" charset="0"/>
              </a:rPr>
              <a:t> Η μέθοδος διδασκαλίας του επιστημονικού αντικειμένου</a:t>
            </a:r>
            <a:endParaRPr lang="el-GR" dirty="0"/>
          </a:p>
        </p:txBody>
      </p:sp>
      <p:sp>
        <p:nvSpPr>
          <p:cNvPr id="5" name="Slide Number Placeholder 4">
            <a:extLst>
              <a:ext uri="{FF2B5EF4-FFF2-40B4-BE49-F238E27FC236}">
                <a16:creationId xmlns:a16="http://schemas.microsoft.com/office/drawing/2014/main" id="{18D88893-236F-2CE7-BD7F-EFFAC44A6140}"/>
              </a:ext>
            </a:extLst>
          </p:cNvPr>
          <p:cNvSpPr>
            <a:spLocks noGrp="1"/>
          </p:cNvSpPr>
          <p:nvPr>
            <p:ph type="sldNum" sz="quarter" idx="12"/>
          </p:nvPr>
        </p:nvSpPr>
        <p:spPr/>
        <p:txBody>
          <a:bodyPr/>
          <a:lstStyle/>
          <a:p>
            <a:fld id="{12AE9D0F-D235-4A48-B9DD-3566BA1C91EA}" type="slidenum">
              <a:rPr lang="en-US" smtClean="0"/>
              <a:t>8</a:t>
            </a:fld>
            <a:endParaRPr lang="en-US"/>
          </a:p>
        </p:txBody>
      </p:sp>
      <p:pic>
        <p:nvPicPr>
          <p:cNvPr id="6" name="Picture 2" descr="See the source image">
            <a:extLst>
              <a:ext uri="{FF2B5EF4-FFF2-40B4-BE49-F238E27FC236}">
                <a16:creationId xmlns:a16="http://schemas.microsoft.com/office/drawing/2014/main" id="{D22E4D8E-D245-DFC9-954C-319031ED45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48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606B-01C2-48FB-A09D-D8554A21A0EF}"/>
              </a:ext>
            </a:extLst>
          </p:cNvPr>
          <p:cNvSpPr>
            <a:spLocks noGrp="1"/>
          </p:cNvSpPr>
          <p:nvPr>
            <p:ph type="title"/>
          </p:nvPr>
        </p:nvSpPr>
        <p:spPr>
          <a:xfrm>
            <a:off x="18979" y="19878"/>
            <a:ext cx="10634869" cy="993913"/>
          </a:xfrm>
          <a:solidFill>
            <a:schemeClr val="accent1">
              <a:lumMod val="50000"/>
            </a:schemeClr>
          </a:solidFill>
        </p:spPr>
        <p:txBody>
          <a:bodyPr/>
          <a:lstStyle/>
          <a:p>
            <a:r>
              <a:rPr lang="el-GR" sz="1600" dirty="0">
                <a:solidFill>
                  <a:schemeClr val="bg1"/>
                </a:solidFill>
              </a:rPr>
              <a:t>Ολοκληρωμένο πρόγραμμα σπουδών – Το πρόγραμμα που παρακολουθήσατε ήταν ολοκληρωμένο αναφορικά με το αντικείμενο των σπουδών σας</a:t>
            </a:r>
          </a:p>
        </p:txBody>
      </p:sp>
      <p:graphicFrame>
        <p:nvGraphicFramePr>
          <p:cNvPr id="10" name="Content Placeholder 9">
            <a:extLst>
              <a:ext uri="{FF2B5EF4-FFF2-40B4-BE49-F238E27FC236}">
                <a16:creationId xmlns:a16="http://schemas.microsoft.com/office/drawing/2014/main" id="{A4D1A8A8-2D5D-4FBB-0B91-3843268AE896}"/>
              </a:ext>
            </a:extLst>
          </p:cNvPr>
          <p:cNvGraphicFramePr>
            <a:graphicFrameLocks noGrp="1"/>
          </p:cNvGraphicFramePr>
          <p:nvPr>
            <p:ph sz="half" idx="1"/>
            <p:extLst>
              <p:ext uri="{D42A27DB-BD31-4B8C-83A1-F6EECF244321}">
                <p14:modId xmlns:p14="http://schemas.microsoft.com/office/powerpoint/2010/main" val="4181336052"/>
              </p:ext>
            </p:extLst>
          </p:nvPr>
        </p:nvGraphicFramePr>
        <p:xfrm>
          <a:off x="838200" y="1209397"/>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BD943BA3-4AD5-8648-54A4-374F69367696}"/>
              </a:ext>
            </a:extLst>
          </p:cNvPr>
          <p:cNvSpPr>
            <a:spLocks noGrp="1"/>
          </p:cNvSpPr>
          <p:nvPr>
            <p:ph sz="half" idx="2"/>
          </p:nvPr>
        </p:nvSpPr>
        <p:spPr>
          <a:xfrm>
            <a:off x="6172200" y="1209397"/>
            <a:ext cx="5181600" cy="4351338"/>
          </a:xfrm>
          <a:solidFill>
            <a:schemeClr val="bg2">
              <a:lumMod val="90000"/>
            </a:schemeClr>
          </a:solidFill>
        </p:spPr>
        <p:txBody>
          <a:bodyPr>
            <a:normAutofit fontScale="92500" lnSpcReduction="20000"/>
          </a:bodyPr>
          <a:lstStyle/>
          <a:p>
            <a:pPr marL="0" indent="0">
              <a:buNone/>
            </a:pPr>
            <a:r>
              <a:rPr lang="el-GR" sz="1800" b="1" dirty="0">
                <a:latin typeface="Calibri" panose="020F0502020204030204" pitchFamily="34" charset="0"/>
                <a:cs typeface="Calibri" panose="020F0502020204030204" pitchFamily="34" charset="0"/>
              </a:rPr>
              <a:t>Λόγοι που το καθιστούν ολοκληρωμένο</a:t>
            </a:r>
          </a:p>
          <a:p>
            <a:pPr algn="just"/>
            <a:r>
              <a:rPr lang="el-GR" sz="1800" dirty="0">
                <a:latin typeface="Calibri" panose="020F0502020204030204" pitchFamily="34" charset="0"/>
                <a:cs typeface="Calibri" panose="020F0502020204030204" pitchFamily="34" charset="0"/>
              </a:rPr>
              <a:t>Οι απόφοιτοι θεωρούν ότι ένα ολοκληρωμένο πρόγραμμα σπουδών είναι ένα πρόγραμμα που παρέχει ένα εύρος βασικών γνώσεων ενώ κατά τα τελευταία έτη προσφέρει την ανάλογη εξειδίκευση βάσει των κατευθύνσεων.  </a:t>
            </a:r>
          </a:p>
          <a:p>
            <a:pPr algn="just"/>
            <a:r>
              <a:rPr lang="el-GR" sz="1800" dirty="0">
                <a:latin typeface="Calibri" panose="020F0502020204030204" pitchFamily="34" charset="0"/>
                <a:cs typeface="Calibri" panose="020F0502020204030204" pitchFamily="34" charset="0"/>
              </a:rPr>
              <a:t>Επίσης, ένα ολοκληρωμένο πρόγραμμα σπουδών είναι αυτό που συνδέει τη θεωρία με την πράξη.</a:t>
            </a:r>
          </a:p>
          <a:p>
            <a:pPr algn="just"/>
            <a:r>
              <a:rPr lang="el-GR" sz="1800" dirty="0">
                <a:latin typeface="Calibri" panose="020F0502020204030204" pitchFamily="34" charset="0"/>
                <a:cs typeface="Calibri" panose="020F0502020204030204" pitchFamily="34" charset="0"/>
              </a:rPr>
              <a:t> Οι απόφοιτοι που διαφωνούν θα ήθελαν την απόκτηση μεγαλύτερης εξειδίκευσης κατά τα τελευταία έτη σπουδών καθώς και την απόκτηση σε μεγαλύτερο βαθμό εφαρμοσμένης γνώσης. </a:t>
            </a:r>
          </a:p>
          <a:p>
            <a:pPr marL="0" indent="0" algn="just">
              <a:buNone/>
            </a:pPr>
            <a:r>
              <a:rPr lang="el-GR" sz="1800" b="1" dirty="0">
                <a:latin typeface="Calibri" panose="020F0502020204030204" pitchFamily="34" charset="0"/>
                <a:cs typeface="Calibri" panose="020F0502020204030204" pitchFamily="34" charset="0"/>
              </a:rPr>
              <a:t>Τρόποι βελτίωσης</a:t>
            </a:r>
          </a:p>
          <a:p>
            <a:pPr algn="just"/>
            <a:r>
              <a:rPr lang="el-GR" sz="1800" dirty="0">
                <a:latin typeface="Calibri" panose="020F0502020204030204" pitchFamily="34" charset="0"/>
                <a:cs typeface="Calibri" panose="020F0502020204030204" pitchFamily="34" charset="0"/>
              </a:rPr>
              <a:t>Η δυνατότητα επιλογής κατευθύνσεων, η διενέργεια εργασιών που θα εμπεριέχουν μεγάλη προσομοίωση ως προς τις πραγματικές συνθήκες εργασίας καθώς και η διενέργεια πρακτικής άσκησης θα βοηθήσουν προς αυτή την κατεύθυνση.  </a:t>
            </a:r>
          </a:p>
        </p:txBody>
      </p:sp>
      <p:sp>
        <p:nvSpPr>
          <p:cNvPr id="5" name="Slide Number Placeholder 4">
            <a:extLst>
              <a:ext uri="{FF2B5EF4-FFF2-40B4-BE49-F238E27FC236}">
                <a16:creationId xmlns:a16="http://schemas.microsoft.com/office/drawing/2014/main" id="{18D88893-236F-2CE7-BD7F-EFFAC44A6140}"/>
              </a:ext>
            </a:extLst>
          </p:cNvPr>
          <p:cNvSpPr>
            <a:spLocks noGrp="1"/>
          </p:cNvSpPr>
          <p:nvPr>
            <p:ph type="sldNum" sz="quarter" idx="12"/>
          </p:nvPr>
        </p:nvSpPr>
        <p:spPr/>
        <p:txBody>
          <a:bodyPr/>
          <a:lstStyle/>
          <a:p>
            <a:fld id="{12AE9D0F-D235-4A48-B9DD-3566BA1C91EA}" type="slidenum">
              <a:rPr lang="en-US" smtClean="0"/>
              <a:t>9</a:t>
            </a:fld>
            <a:endParaRPr lang="en-US"/>
          </a:p>
        </p:txBody>
      </p:sp>
      <p:pic>
        <p:nvPicPr>
          <p:cNvPr id="6" name="Picture 2" descr="See the source image">
            <a:extLst>
              <a:ext uri="{FF2B5EF4-FFF2-40B4-BE49-F238E27FC236}">
                <a16:creationId xmlns:a16="http://schemas.microsoft.com/office/drawing/2014/main" id="{A8B43CF6-FDD0-3D6B-D4DC-9FAD174E50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 y="5918201"/>
            <a:ext cx="1756694"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223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8265</TotalTime>
  <Words>1332</Words>
  <Application>Microsoft Office PowerPoint</Application>
  <PresentationFormat>Widescreen</PresentationFormat>
  <Paragraphs>136</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Century Gothic</vt:lpstr>
      <vt:lpstr>Symbol</vt:lpstr>
      <vt:lpstr>Office Theme</vt:lpstr>
      <vt:lpstr>PowerPoint Presentation</vt:lpstr>
      <vt:lpstr>Εισαγωγή</vt:lpstr>
      <vt:lpstr>Περιγραφή και στόχος του έργου  </vt:lpstr>
      <vt:lpstr>Μεθοδολογία  </vt:lpstr>
      <vt:lpstr>Δημογραφικά στοιχεία.  </vt:lpstr>
      <vt:lpstr>Παρουσίαση συμπερασμάτων  </vt:lpstr>
      <vt:lpstr>Επιλογή σχολής - Με βάση τις δηλώσεις προτίμησης μεταξύ ποιων επιλογών ήταν το τμήμα που σπουδάσατε; </vt:lpstr>
      <vt:lpstr>Ενδιαφέρον επιστημονικό αντικείμενο – Το επιστημονικό αντικείμενο των σπουδών σας φάνηκε ενδιαφέρον</vt:lpstr>
      <vt:lpstr>Ολοκληρωμένο πρόγραμμα σπουδών – Το πρόγραμμα που παρακολουθήσατε ήταν ολοκληρωμένο αναφορικά με το αντικείμενο των σπουδών σας</vt:lpstr>
      <vt:lpstr>Επίπεδο δυσκολίας σπουδών – Ποια η γνώμη σας αναφορικά με το επίπεδο δυσκολίας των σπουδών σας;  </vt:lpstr>
      <vt:lpstr>Ανάπτυξη δεξιοτήτων – Σε ποιο βαθμό αναπτύξατε τις ακόλουθες δεξιότητες;   </vt:lpstr>
      <vt:lpstr>Δράσεις για ανάπτυξη δεξιοτήτων.    </vt:lpstr>
      <vt:lpstr>Απόκτηση μεταπτυχιακού – Λόγοι απόκτησης  </vt:lpstr>
      <vt:lpstr>Επιλογή ΕΚΠΑ για απόκτηση μεταπτυχιακού – Λόγοι επιλογής  </vt:lpstr>
      <vt:lpstr>Οι σπουδές αποτέλεσαν καλή βάση για την είσοδο στην αγορά εργασίας  </vt:lpstr>
      <vt:lpstr>Απόκτηση πρακτικών γνώσεων και μεθόδων (τεχνικές συνέντευξης, δόμηση βιογραφικού, συμπλήρωση τεστ προσωπικότητας και ικανοτήτων) ώστε  οι απόφοιτοι να είναι καλοί υποψήφιοι στην αγορά εργασίας.  </vt:lpstr>
      <vt:lpstr>Πληροφόρηση επιλογών καριέρας</vt:lpstr>
      <vt:lpstr>Απασχόληση αποφοίτων</vt:lpstr>
      <vt:lpstr>Τομείς απασχόλησης</vt:lpstr>
      <vt:lpstr>Συνάφεια πρώτης εργασίας και πτυχίου – Χρόνος αναζήτησης πρώτης εργασίας </vt:lpstr>
      <vt:lpstr>Ετεροαπασχόληση – Απαιτητό πτυχίο από τον τωρινό εργοδότη</vt:lpstr>
      <vt:lpstr>Ικανοποίηση από την εργασία</vt:lpstr>
      <vt:lpstr>Άνεργοι - Λόγοι ανεργίας – Χρόνος ανεργίας</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Konstantinos Kalemis</dc:creator>
  <cp:lastModifiedBy>Konstantinos Alvertos</cp:lastModifiedBy>
  <cp:revision>78</cp:revision>
  <dcterms:created xsi:type="dcterms:W3CDTF">2022-11-04T13:27:50Z</dcterms:created>
  <dcterms:modified xsi:type="dcterms:W3CDTF">2022-12-12T12:50:37Z</dcterms:modified>
</cp:coreProperties>
</file>