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320" r:id="rId6"/>
    <p:sldId id="322" r:id="rId7"/>
    <p:sldId id="330" r:id="rId8"/>
    <p:sldId id="325" r:id="rId9"/>
    <p:sldId id="326" r:id="rId10"/>
    <p:sldId id="323" r:id="rId11"/>
    <p:sldId id="329" r:id="rId12"/>
    <p:sldId id="328" r:id="rId13"/>
    <p:sldId id="319" r:id="rId14"/>
  </p:sldIdLst>
  <p:sldSz cx="12188825" cy="6858000"/>
  <p:notesSz cx="6858000" cy="9144000"/>
  <p:custDataLst>
    <p:tags r:id="rId17"/>
  </p:custDataLst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142" d="100"/>
          <a:sy n="142" d="100"/>
        </p:scale>
        <p:origin x="96" y="36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924;&#945;&#964;&#952;&#945;&#943;&#959;&#962;%20&#928;&#945;&#957;&#964;&#959;&#965;&#946;&#940;&#954;&#951;&#962;\Downloads\&#913;&#943;&#964;&#951;&#963;&#951;%20&#945;&#960;&#959;&#963;&#964;&#959;&#955;&#942;&#962;%20&#914;&#953;&#959;&#947;&#961;&#945;&#966;&#953;&#954;&#959;&#973;%20&#931;&#951;&#956;&#949;&#953;&#974;&#956;&#945;&#964;&#959;&#96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400" dirty="0" err="1"/>
              <a:t>Συμμετεχουσες</a:t>
            </a:r>
            <a:r>
              <a:rPr lang="el-GR" sz="2400" dirty="0"/>
              <a:t> </a:t>
            </a:r>
            <a:r>
              <a:rPr lang="el-GR" sz="2400" dirty="0" err="1"/>
              <a:t>Εταιριες</a:t>
            </a:r>
            <a:r>
              <a:rPr lang="el-GR" sz="2400" dirty="0"/>
              <a:t> </a:t>
            </a:r>
          </a:p>
          <a:p>
            <a:pPr>
              <a:defRPr sz="2400"/>
            </a:pPr>
            <a:r>
              <a:rPr lang="el-GR" sz="2400" dirty="0"/>
              <a:t>στις </a:t>
            </a:r>
            <a:r>
              <a:rPr lang="el-GR" sz="2400" dirty="0" err="1"/>
              <a:t>Ημερες</a:t>
            </a:r>
            <a:r>
              <a:rPr lang="el-GR" sz="2400" dirty="0"/>
              <a:t> </a:t>
            </a:r>
            <a:r>
              <a:rPr lang="el-GR" sz="2400" dirty="0" err="1"/>
              <a:t>Καριερας</a:t>
            </a:r>
            <a:r>
              <a:rPr lang="el-GR" sz="2400" dirty="0"/>
              <a:t>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DF9-4F5C-B53E-830E5321E5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DF9-4F5C-B53E-830E5321E5E0}"/>
              </c:ext>
            </c:extLst>
          </c:dPt>
          <c:dLbls>
            <c:dLbl>
              <c:idx val="0"/>
              <c:layout>
                <c:manualLayout>
                  <c:x val="-3.3542626143107483E-2"/>
                  <c:y val="0.14109543384068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F9-4F5C-B53E-830E5321E5E0}"/>
                </c:ext>
              </c:extLst>
            </c:dLbl>
            <c:dLbl>
              <c:idx val="1"/>
              <c:layout>
                <c:manualLayout>
                  <c:x val="3.0296565548613208E-2"/>
                  <c:y val="-0.113660210593884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F9-4F5C-B53E-830E5321E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Φύλλο1!$A$16:$B$16</c:f>
              <c:strCache>
                <c:ptCount val="2"/>
                <c:pt idx="0">
                  <c:v>Νέα συνεργασία</c:v>
                </c:pt>
                <c:pt idx="1">
                  <c:v>Προηγούμενη συνεργασία</c:v>
                </c:pt>
              </c:strCache>
            </c:strRef>
          </c:cat>
          <c:val>
            <c:numRef>
              <c:f>Φύλλο1!$A$17:$B$17</c:f>
              <c:numCache>
                <c:formatCode>General</c:formatCode>
                <c:ptCount val="2"/>
                <c:pt idx="0">
                  <c:v>18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F9-4F5C-B53E-830E5321E5E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1DF9-4F5C-B53E-830E5321E5E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1DF9-4F5C-B53E-830E5321E5E0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6-1DF9-4F5C-B53E-830E5321E5E0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8-1DF9-4F5C-B53E-830E5321E5E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Φύλλο1!$A$16:$B$16</c15:sqref>
                        </c15:formulaRef>
                      </c:ext>
                    </c:extLst>
                    <c:strCache>
                      <c:ptCount val="2"/>
                      <c:pt idx="0">
                        <c:v>Νέα συνεργασία</c:v>
                      </c:pt>
                      <c:pt idx="1">
                        <c:v>Προηγούμενη συνεργασία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Φύλλο1!$A$18:$B$18</c15:sqref>
                        </c15:formulaRef>
                      </c:ext>
                    </c:extLst>
                    <c:numCache>
                      <c:formatCode>0.00%</c:formatCode>
                      <c:ptCount val="2"/>
                      <c:pt idx="0">
                        <c:v>0.58064516129032262</c:v>
                      </c:pt>
                      <c:pt idx="1">
                        <c:v>0.41935483870967744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1DF9-4F5C-B53E-830E5321E5E0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800" dirty="0"/>
              <a:t>Εμπιστοσύνη</a:t>
            </a:r>
            <a:r>
              <a:rPr lang="el-GR" sz="2800" baseline="0" dirty="0"/>
              <a:t> Εταιριών-Φοιτητών/ Αποφοίτων</a:t>
            </a:r>
            <a:endParaRPr lang="el-GR" sz="2800" dirty="0"/>
          </a:p>
        </c:rich>
      </c:tx>
      <c:layout>
        <c:manualLayout>
          <c:xMode val="edge"/>
          <c:yMode val="edge"/>
          <c:x val="0.22873088290396995"/>
          <c:y val="4.4092323075213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Φύλλο2!$B$1</c:f>
              <c:strCache>
                <c:ptCount val="1"/>
                <c:pt idx="0">
                  <c:v>Βιογραφικα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Φύλλο2!$A$2:$A$6</c:f>
              <c:strCache>
                <c:ptCount val="5"/>
                <c:pt idx="0">
                  <c:v>2021 Δ</c:v>
                </c:pt>
                <c:pt idx="1">
                  <c:v>2022 Α</c:v>
                </c:pt>
                <c:pt idx="2">
                  <c:v>2022 Β</c:v>
                </c:pt>
                <c:pt idx="3">
                  <c:v>2022 Γ</c:v>
                </c:pt>
                <c:pt idx="4">
                  <c:v>2022 Δ</c:v>
                </c:pt>
              </c:strCache>
            </c:strRef>
          </c:cat>
          <c:val>
            <c:numRef>
              <c:f>Φύλλο2!$B$2:$B$6</c:f>
              <c:numCache>
                <c:formatCode>General</c:formatCode>
                <c:ptCount val="5"/>
                <c:pt idx="0">
                  <c:v>31</c:v>
                </c:pt>
                <c:pt idx="1">
                  <c:v>49</c:v>
                </c:pt>
                <c:pt idx="2">
                  <c:v>62</c:v>
                </c:pt>
                <c:pt idx="3">
                  <c:v>155</c:v>
                </c:pt>
                <c:pt idx="4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A7-4E77-88AF-F7BB8C017724}"/>
            </c:ext>
          </c:extLst>
        </c:ser>
        <c:ser>
          <c:idx val="1"/>
          <c:order val="1"/>
          <c:tx>
            <c:strRef>
              <c:f>Φύλλο2!$C$1</c:f>
              <c:strCache>
                <c:ptCount val="1"/>
                <c:pt idx="0">
                  <c:v>Αγγελίες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Φύλλο2!$A$2:$A$6</c:f>
              <c:strCache>
                <c:ptCount val="5"/>
                <c:pt idx="0">
                  <c:v>2021 Δ</c:v>
                </c:pt>
                <c:pt idx="1">
                  <c:v>2022 Α</c:v>
                </c:pt>
                <c:pt idx="2">
                  <c:v>2022 Β</c:v>
                </c:pt>
                <c:pt idx="3">
                  <c:v>2022 Γ</c:v>
                </c:pt>
                <c:pt idx="4">
                  <c:v>2022 Δ</c:v>
                </c:pt>
              </c:strCache>
            </c:strRef>
          </c:cat>
          <c:val>
            <c:numRef>
              <c:f>Φύλλο2!$C$2:$C$6</c:f>
              <c:numCache>
                <c:formatCode>General</c:formatCode>
                <c:ptCount val="5"/>
                <c:pt idx="0">
                  <c:v>38</c:v>
                </c:pt>
                <c:pt idx="1">
                  <c:v>54</c:v>
                </c:pt>
                <c:pt idx="2">
                  <c:v>88</c:v>
                </c:pt>
                <c:pt idx="3">
                  <c:v>128</c:v>
                </c:pt>
                <c:pt idx="4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A7-4E77-88AF-F7BB8C0177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9017856"/>
        <c:axId val="359022432"/>
      </c:lineChart>
      <c:catAx>
        <c:axId val="35901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022432"/>
        <c:crosses val="autoZero"/>
        <c:auto val="1"/>
        <c:lblAlgn val="ctr"/>
        <c:lblOffset val="100"/>
        <c:noMultiLvlLbl val="0"/>
      </c:catAx>
      <c:valAx>
        <c:axId val="3590224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901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52DF2-1B38-4A4A-AFB9-64333F1C0AA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86DF636-4076-4E35-A1CA-BC29A92BCC0B}">
      <dgm:prSet phldrT="[Κείμενο]"/>
      <dgm:spPr/>
      <dgm:t>
        <a:bodyPr/>
        <a:lstStyle/>
        <a:p>
          <a:r>
            <a:rPr lang="el-GR" b="1" dirty="0">
              <a:solidFill>
                <a:schemeClr val="bg1"/>
              </a:solidFill>
            </a:rPr>
            <a:t>Πανεπιστήμιο</a:t>
          </a:r>
        </a:p>
      </dgm:t>
    </dgm:pt>
    <dgm:pt modelId="{E3BDA68F-BFE5-4C2E-9266-30FC8C24A641}" type="parTrans" cxnId="{335F922D-1C0E-49D1-9754-8879EB8FA5D9}">
      <dgm:prSet/>
      <dgm:spPr/>
      <dgm:t>
        <a:bodyPr/>
        <a:lstStyle/>
        <a:p>
          <a:endParaRPr lang="el-GR"/>
        </a:p>
      </dgm:t>
    </dgm:pt>
    <dgm:pt modelId="{814E6A0D-12A0-4A5C-AF47-DFE2E69D3D94}" type="sibTrans" cxnId="{335F922D-1C0E-49D1-9754-8879EB8FA5D9}">
      <dgm:prSet/>
      <dgm:spPr/>
      <dgm:t>
        <a:bodyPr/>
        <a:lstStyle/>
        <a:p>
          <a:endParaRPr lang="el-GR"/>
        </a:p>
      </dgm:t>
    </dgm:pt>
    <dgm:pt modelId="{C4834CB9-348C-4376-B356-52DDB5807ECC}">
      <dgm:prSet phldrT="[Κείμενο]"/>
      <dgm:spPr/>
      <dgm:t>
        <a:bodyPr/>
        <a:lstStyle/>
        <a:p>
          <a:r>
            <a:rPr lang="el-GR" b="1" dirty="0">
              <a:solidFill>
                <a:schemeClr val="bg1"/>
              </a:solidFill>
            </a:rPr>
            <a:t>Επιχειρήσεις</a:t>
          </a:r>
        </a:p>
      </dgm:t>
    </dgm:pt>
    <dgm:pt modelId="{BB96815D-132E-497E-A75A-27C3E023DB04}" type="parTrans" cxnId="{14BC41D0-C679-4EF7-8168-9F486E1BA261}">
      <dgm:prSet/>
      <dgm:spPr/>
      <dgm:t>
        <a:bodyPr/>
        <a:lstStyle/>
        <a:p>
          <a:endParaRPr lang="el-GR"/>
        </a:p>
      </dgm:t>
    </dgm:pt>
    <dgm:pt modelId="{4A4C1B01-6676-40ED-B8A6-ACCF8E6E3A73}" type="sibTrans" cxnId="{14BC41D0-C679-4EF7-8168-9F486E1BA261}">
      <dgm:prSet/>
      <dgm:spPr/>
      <dgm:t>
        <a:bodyPr/>
        <a:lstStyle/>
        <a:p>
          <a:endParaRPr lang="el-GR"/>
        </a:p>
      </dgm:t>
    </dgm:pt>
    <dgm:pt modelId="{9865D5E0-E3DC-4F5C-86DC-EC453B97FE86}">
      <dgm:prSet phldrT="[Κείμενο]"/>
      <dgm:spPr/>
      <dgm:t>
        <a:bodyPr/>
        <a:lstStyle/>
        <a:p>
          <a:r>
            <a:rPr lang="el-GR" b="1" dirty="0">
              <a:solidFill>
                <a:schemeClr val="bg1"/>
              </a:solidFill>
            </a:rPr>
            <a:t>Φοιτητές/</a:t>
          </a:r>
        </a:p>
        <a:p>
          <a:r>
            <a:rPr lang="el-GR" b="1" dirty="0">
              <a:solidFill>
                <a:schemeClr val="bg1"/>
              </a:solidFill>
            </a:rPr>
            <a:t>Απόφοιτοι</a:t>
          </a:r>
        </a:p>
      </dgm:t>
    </dgm:pt>
    <dgm:pt modelId="{2F7109EE-322E-4059-AE27-D754C437C6BE}" type="parTrans" cxnId="{E2A8D424-A6DD-4E6D-83A4-99FC0C9EBA3C}">
      <dgm:prSet/>
      <dgm:spPr/>
      <dgm:t>
        <a:bodyPr/>
        <a:lstStyle/>
        <a:p>
          <a:endParaRPr lang="el-GR"/>
        </a:p>
      </dgm:t>
    </dgm:pt>
    <dgm:pt modelId="{72E4C638-CB77-4F8C-BE53-0CDC79E1121B}" type="sibTrans" cxnId="{E2A8D424-A6DD-4E6D-83A4-99FC0C9EBA3C}">
      <dgm:prSet/>
      <dgm:spPr/>
      <dgm:t>
        <a:bodyPr/>
        <a:lstStyle/>
        <a:p>
          <a:endParaRPr lang="el-GR"/>
        </a:p>
      </dgm:t>
    </dgm:pt>
    <dgm:pt modelId="{F1E49E59-64B4-4B97-9B9C-84A499203978}">
      <dgm:prSet phldrT="[Κείμενο]"/>
      <dgm:spPr>
        <a:blipFill rotWithShape="0">
          <a:blip xmlns:r="http://schemas.openxmlformats.org/officeDocument/2006/relationships" r:embed="rId1"/>
          <a:srcRect/>
          <a:stretch>
            <a:fillRect l="-8000" r="-8000"/>
          </a:stretch>
        </a:blipFill>
      </dgm:spPr>
      <dgm:t>
        <a:bodyPr/>
        <a:lstStyle/>
        <a:p>
          <a:endParaRPr lang="el-GR" b="1" dirty="0">
            <a:highlight>
              <a:srgbClr val="000000"/>
            </a:highlight>
          </a:endParaRPr>
        </a:p>
      </dgm:t>
    </dgm:pt>
    <dgm:pt modelId="{2E97DB72-66B3-4B39-982F-777BEE8EAD1F}" type="sibTrans" cxnId="{CC9A7951-8D21-47D9-8FAE-F64E692C941A}">
      <dgm:prSet/>
      <dgm:spPr/>
      <dgm:t>
        <a:bodyPr/>
        <a:lstStyle/>
        <a:p>
          <a:endParaRPr lang="el-GR"/>
        </a:p>
      </dgm:t>
    </dgm:pt>
    <dgm:pt modelId="{6BF48219-449F-4541-9F9D-4A04C8D54F45}" type="parTrans" cxnId="{CC9A7951-8D21-47D9-8FAE-F64E692C941A}">
      <dgm:prSet/>
      <dgm:spPr/>
      <dgm:t>
        <a:bodyPr/>
        <a:lstStyle/>
        <a:p>
          <a:endParaRPr lang="el-GR"/>
        </a:p>
      </dgm:t>
    </dgm:pt>
    <dgm:pt modelId="{1EFBF7B5-A980-43C8-A7CA-8F409D18F6BD}" type="pres">
      <dgm:prSet presAssocID="{D8F52DF2-1B38-4A4A-AFB9-64333F1C0A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D95544F-E794-4463-B339-78E6429118DE}" type="pres">
      <dgm:prSet presAssocID="{F1E49E59-64B4-4B97-9B9C-84A499203978}" presName="singleCycle" presStyleCnt="0"/>
      <dgm:spPr/>
    </dgm:pt>
    <dgm:pt modelId="{FAC11E4B-FEF0-4CC7-A8E8-2A4937DBBB10}" type="pres">
      <dgm:prSet presAssocID="{F1E49E59-64B4-4B97-9B9C-84A499203978}" presName="singleCenter" presStyleLbl="node1" presStyleIdx="0" presStyleCnt="4">
        <dgm:presLayoutVars>
          <dgm:chMax val="7"/>
          <dgm:chPref val="7"/>
        </dgm:presLayoutVars>
      </dgm:prSet>
      <dgm:spPr/>
    </dgm:pt>
    <dgm:pt modelId="{21EB57BE-3E3B-4D1A-8560-280ECEF45B83}" type="pres">
      <dgm:prSet presAssocID="{E3BDA68F-BFE5-4C2E-9266-30FC8C24A641}" presName="Name56" presStyleLbl="parChTrans1D2" presStyleIdx="0" presStyleCnt="3"/>
      <dgm:spPr/>
    </dgm:pt>
    <dgm:pt modelId="{DAC16AC4-21CC-40C7-880E-0816B00A87A8}" type="pres">
      <dgm:prSet presAssocID="{786DF636-4076-4E35-A1CA-BC29A92BCC0B}" presName="text0" presStyleLbl="node1" presStyleIdx="1" presStyleCnt="4" custScaleX="397512" custRadScaleRad="73776" custRadScaleInc="7558">
        <dgm:presLayoutVars>
          <dgm:bulletEnabled val="1"/>
        </dgm:presLayoutVars>
      </dgm:prSet>
      <dgm:spPr/>
    </dgm:pt>
    <dgm:pt modelId="{83C621C0-7B70-4ADA-802D-77294840A1AD}" type="pres">
      <dgm:prSet presAssocID="{BB96815D-132E-497E-A75A-27C3E023DB04}" presName="Name56" presStyleLbl="parChTrans1D2" presStyleIdx="1" presStyleCnt="3"/>
      <dgm:spPr/>
    </dgm:pt>
    <dgm:pt modelId="{D47B919E-3861-48A3-8875-55C970AA290F}" type="pres">
      <dgm:prSet presAssocID="{C4834CB9-348C-4376-B356-52DDB5807ECC}" presName="text0" presStyleLbl="node1" presStyleIdx="2" presStyleCnt="4" custScaleX="281253" custScaleY="122795" custRadScaleRad="122548" custRadScaleInc="-20403">
        <dgm:presLayoutVars>
          <dgm:bulletEnabled val="1"/>
        </dgm:presLayoutVars>
      </dgm:prSet>
      <dgm:spPr/>
    </dgm:pt>
    <dgm:pt modelId="{AA4DC9E5-2C6A-4493-9545-8BEEFF7C199E}" type="pres">
      <dgm:prSet presAssocID="{2F7109EE-322E-4059-AE27-D754C437C6BE}" presName="Name56" presStyleLbl="parChTrans1D2" presStyleIdx="2" presStyleCnt="3"/>
      <dgm:spPr/>
    </dgm:pt>
    <dgm:pt modelId="{49E6F375-3C0A-4A64-82A3-182DDD448108}" type="pres">
      <dgm:prSet presAssocID="{9865D5E0-E3DC-4F5C-86DC-EC453B97FE86}" presName="text0" presStyleLbl="node1" presStyleIdx="3" presStyleCnt="4" custScaleX="224434" custScaleY="172042" custRadScaleRad="102139" custRadScaleInc="21086">
        <dgm:presLayoutVars>
          <dgm:bulletEnabled val="1"/>
        </dgm:presLayoutVars>
      </dgm:prSet>
      <dgm:spPr/>
    </dgm:pt>
  </dgm:ptLst>
  <dgm:cxnLst>
    <dgm:cxn modelId="{344B7617-B391-4C7E-9AD8-B941B3677B11}" type="presOf" srcId="{2F7109EE-322E-4059-AE27-D754C437C6BE}" destId="{AA4DC9E5-2C6A-4493-9545-8BEEFF7C199E}" srcOrd="0" destOrd="0" presId="urn:microsoft.com/office/officeart/2008/layout/RadialCluster"/>
    <dgm:cxn modelId="{E2A8D424-A6DD-4E6D-83A4-99FC0C9EBA3C}" srcId="{F1E49E59-64B4-4B97-9B9C-84A499203978}" destId="{9865D5E0-E3DC-4F5C-86DC-EC453B97FE86}" srcOrd="2" destOrd="0" parTransId="{2F7109EE-322E-4059-AE27-D754C437C6BE}" sibTransId="{72E4C638-CB77-4F8C-BE53-0CDC79E1121B}"/>
    <dgm:cxn modelId="{335F922D-1C0E-49D1-9754-8879EB8FA5D9}" srcId="{F1E49E59-64B4-4B97-9B9C-84A499203978}" destId="{786DF636-4076-4E35-A1CA-BC29A92BCC0B}" srcOrd="0" destOrd="0" parTransId="{E3BDA68F-BFE5-4C2E-9266-30FC8C24A641}" sibTransId="{814E6A0D-12A0-4A5C-AF47-DFE2E69D3D94}"/>
    <dgm:cxn modelId="{CC9A7951-8D21-47D9-8FAE-F64E692C941A}" srcId="{D8F52DF2-1B38-4A4A-AFB9-64333F1C0AA5}" destId="{F1E49E59-64B4-4B97-9B9C-84A499203978}" srcOrd="0" destOrd="0" parTransId="{6BF48219-449F-4541-9F9D-4A04C8D54F45}" sibTransId="{2E97DB72-66B3-4B39-982F-777BEE8EAD1F}"/>
    <dgm:cxn modelId="{91D55552-A5C1-47C6-AD14-B2792FE3E1DC}" type="presOf" srcId="{E3BDA68F-BFE5-4C2E-9266-30FC8C24A641}" destId="{21EB57BE-3E3B-4D1A-8560-280ECEF45B83}" srcOrd="0" destOrd="0" presId="urn:microsoft.com/office/officeart/2008/layout/RadialCluster"/>
    <dgm:cxn modelId="{74555C55-9F33-4FB2-B846-DF3BAD0A6533}" type="presOf" srcId="{786DF636-4076-4E35-A1CA-BC29A92BCC0B}" destId="{DAC16AC4-21CC-40C7-880E-0816B00A87A8}" srcOrd="0" destOrd="0" presId="urn:microsoft.com/office/officeart/2008/layout/RadialCluster"/>
    <dgm:cxn modelId="{6298B157-C88E-469B-9985-AA4A065D113D}" type="presOf" srcId="{C4834CB9-348C-4376-B356-52DDB5807ECC}" destId="{D47B919E-3861-48A3-8875-55C970AA290F}" srcOrd="0" destOrd="0" presId="urn:microsoft.com/office/officeart/2008/layout/RadialCluster"/>
    <dgm:cxn modelId="{98A298C0-EECB-4175-82B7-32CDBCA390B8}" type="presOf" srcId="{9865D5E0-E3DC-4F5C-86DC-EC453B97FE86}" destId="{49E6F375-3C0A-4A64-82A3-182DDD448108}" srcOrd="0" destOrd="0" presId="urn:microsoft.com/office/officeart/2008/layout/RadialCluster"/>
    <dgm:cxn modelId="{E154CBC9-DA9A-4F3A-A583-F5BBF9178993}" type="presOf" srcId="{F1E49E59-64B4-4B97-9B9C-84A499203978}" destId="{FAC11E4B-FEF0-4CC7-A8E8-2A4937DBBB10}" srcOrd="0" destOrd="0" presId="urn:microsoft.com/office/officeart/2008/layout/RadialCluster"/>
    <dgm:cxn modelId="{14BC41D0-C679-4EF7-8168-9F486E1BA261}" srcId="{F1E49E59-64B4-4B97-9B9C-84A499203978}" destId="{C4834CB9-348C-4376-B356-52DDB5807ECC}" srcOrd="1" destOrd="0" parTransId="{BB96815D-132E-497E-A75A-27C3E023DB04}" sibTransId="{4A4C1B01-6676-40ED-B8A6-ACCF8E6E3A73}"/>
    <dgm:cxn modelId="{CD8800EA-8498-4968-9235-446932A0FC9D}" type="presOf" srcId="{BB96815D-132E-497E-A75A-27C3E023DB04}" destId="{83C621C0-7B70-4ADA-802D-77294840A1AD}" srcOrd="0" destOrd="0" presId="urn:microsoft.com/office/officeart/2008/layout/RadialCluster"/>
    <dgm:cxn modelId="{B2E44AF5-8C85-4ED9-A6A7-A31550B1693D}" type="presOf" srcId="{D8F52DF2-1B38-4A4A-AFB9-64333F1C0AA5}" destId="{1EFBF7B5-A980-43C8-A7CA-8F409D18F6BD}" srcOrd="0" destOrd="0" presId="urn:microsoft.com/office/officeart/2008/layout/RadialCluster"/>
    <dgm:cxn modelId="{20EE0131-A7CF-4F17-A2CE-1679C8F3D8DE}" type="presParOf" srcId="{1EFBF7B5-A980-43C8-A7CA-8F409D18F6BD}" destId="{AD95544F-E794-4463-B339-78E6429118DE}" srcOrd="0" destOrd="0" presId="urn:microsoft.com/office/officeart/2008/layout/RadialCluster"/>
    <dgm:cxn modelId="{A0EF9C6E-8C65-47D2-88BA-2AD04B51FF70}" type="presParOf" srcId="{AD95544F-E794-4463-B339-78E6429118DE}" destId="{FAC11E4B-FEF0-4CC7-A8E8-2A4937DBBB10}" srcOrd="0" destOrd="0" presId="urn:microsoft.com/office/officeart/2008/layout/RadialCluster"/>
    <dgm:cxn modelId="{2A844395-A3FD-4282-8C83-00048EA0B656}" type="presParOf" srcId="{AD95544F-E794-4463-B339-78E6429118DE}" destId="{21EB57BE-3E3B-4D1A-8560-280ECEF45B83}" srcOrd="1" destOrd="0" presId="urn:microsoft.com/office/officeart/2008/layout/RadialCluster"/>
    <dgm:cxn modelId="{F54553BB-8E41-4318-949E-D509305084CB}" type="presParOf" srcId="{AD95544F-E794-4463-B339-78E6429118DE}" destId="{DAC16AC4-21CC-40C7-880E-0816B00A87A8}" srcOrd="2" destOrd="0" presId="urn:microsoft.com/office/officeart/2008/layout/RadialCluster"/>
    <dgm:cxn modelId="{24C3FCE0-7205-4B10-8918-29432DAC6C65}" type="presParOf" srcId="{AD95544F-E794-4463-B339-78E6429118DE}" destId="{83C621C0-7B70-4ADA-802D-77294840A1AD}" srcOrd="3" destOrd="0" presId="urn:microsoft.com/office/officeart/2008/layout/RadialCluster"/>
    <dgm:cxn modelId="{A5F2B472-2774-4274-B100-A5A3DE84F4D3}" type="presParOf" srcId="{AD95544F-E794-4463-B339-78E6429118DE}" destId="{D47B919E-3861-48A3-8875-55C970AA290F}" srcOrd="4" destOrd="0" presId="urn:microsoft.com/office/officeart/2008/layout/RadialCluster"/>
    <dgm:cxn modelId="{408FD199-C41E-4055-9001-092AF68FF046}" type="presParOf" srcId="{AD95544F-E794-4463-B339-78E6429118DE}" destId="{AA4DC9E5-2C6A-4493-9545-8BEEFF7C199E}" srcOrd="5" destOrd="0" presId="urn:microsoft.com/office/officeart/2008/layout/RadialCluster"/>
    <dgm:cxn modelId="{8495CB65-AEB7-4829-933E-C7ED219F9F00}" type="presParOf" srcId="{AD95544F-E794-4463-B339-78E6429118DE}" destId="{49E6F375-3C0A-4A64-82A3-182DDD44810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11E4B-FEF0-4CC7-A8E8-2A4937DBBB10}">
      <dsp:nvSpPr>
        <dsp:cNvPr id="0" name=""/>
        <dsp:cNvSpPr/>
      </dsp:nvSpPr>
      <dsp:spPr>
        <a:xfrm>
          <a:off x="4258881" y="2656869"/>
          <a:ext cx="1857806" cy="1857806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b="1" kern="1200" dirty="0">
            <a:highlight>
              <a:srgbClr val="000000"/>
            </a:highlight>
          </a:endParaRPr>
        </a:p>
      </dsp:txBody>
      <dsp:txXfrm>
        <a:off x="4349572" y="2747560"/>
        <a:ext cx="1676424" cy="1676424"/>
      </dsp:txXfrm>
    </dsp:sp>
    <dsp:sp modelId="{21EB57BE-3E3B-4D1A-8560-280ECEF45B83}">
      <dsp:nvSpPr>
        <dsp:cNvPr id="0" name=""/>
        <dsp:cNvSpPr/>
      </dsp:nvSpPr>
      <dsp:spPr>
        <a:xfrm rot="16472088">
          <a:off x="5008315" y="2382852"/>
          <a:ext cx="5497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97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16AC4-21CC-40C7-880E-0816B00A87A8}">
      <dsp:nvSpPr>
        <dsp:cNvPr id="0" name=""/>
        <dsp:cNvSpPr/>
      </dsp:nvSpPr>
      <dsp:spPr>
        <a:xfrm>
          <a:off x="2880310" y="864106"/>
          <a:ext cx="4947952" cy="124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b="1" kern="1200" dirty="0">
              <a:solidFill>
                <a:schemeClr val="bg1"/>
              </a:solidFill>
            </a:rPr>
            <a:t>Πανεπιστήμιο</a:t>
          </a:r>
        </a:p>
      </dsp:txBody>
      <dsp:txXfrm>
        <a:off x="2941073" y="924869"/>
        <a:ext cx="4826426" cy="1123204"/>
      </dsp:txXfrm>
    </dsp:sp>
    <dsp:sp modelId="{83C621C0-7B70-4ADA-802D-77294840A1AD}">
      <dsp:nvSpPr>
        <dsp:cNvPr id="0" name=""/>
        <dsp:cNvSpPr/>
      </dsp:nvSpPr>
      <dsp:spPr>
        <a:xfrm rot="1065492">
          <a:off x="6100376" y="3987678"/>
          <a:ext cx="6846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68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B919E-3861-48A3-8875-55C970AA290F}">
      <dsp:nvSpPr>
        <dsp:cNvPr id="0" name=""/>
        <dsp:cNvSpPr/>
      </dsp:nvSpPr>
      <dsp:spPr>
        <a:xfrm>
          <a:off x="6768751" y="3888450"/>
          <a:ext cx="3500841" cy="1528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b="1" kern="1200" dirty="0">
              <a:solidFill>
                <a:schemeClr val="bg1"/>
              </a:solidFill>
            </a:rPr>
            <a:t>Επιχειρήσεις</a:t>
          </a:r>
        </a:p>
      </dsp:txBody>
      <dsp:txXfrm>
        <a:off x="6843365" y="3963064"/>
        <a:ext cx="3351613" cy="1379238"/>
      </dsp:txXfrm>
    </dsp:sp>
    <dsp:sp modelId="{AA4DC9E5-2C6A-4493-9545-8BEEFF7C199E}">
      <dsp:nvSpPr>
        <dsp:cNvPr id="0" name=""/>
        <dsp:cNvSpPr/>
      </dsp:nvSpPr>
      <dsp:spPr>
        <a:xfrm rot="9759096">
          <a:off x="3790819" y="3947362"/>
          <a:ext cx="4789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9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6F375-3C0A-4A64-82A3-182DDD448108}">
      <dsp:nvSpPr>
        <dsp:cNvPr id="0" name=""/>
        <dsp:cNvSpPr/>
      </dsp:nvSpPr>
      <dsp:spPr>
        <a:xfrm>
          <a:off x="1008115" y="3384390"/>
          <a:ext cx="2793597" cy="2141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b="1" kern="1200" dirty="0">
              <a:solidFill>
                <a:schemeClr val="bg1"/>
              </a:solidFill>
            </a:rPr>
            <a:t>Φοιτητές/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b="1" kern="1200" dirty="0">
              <a:solidFill>
                <a:schemeClr val="bg1"/>
              </a:solidFill>
            </a:rPr>
            <a:t>Απόφοιτοι</a:t>
          </a:r>
        </a:p>
      </dsp:txBody>
      <dsp:txXfrm>
        <a:off x="1112652" y="3488927"/>
        <a:ext cx="2584523" cy="193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A14D5CE-94E2-421E-A773-17242EB2F00D}" type="datetime1">
              <a:rPr lang="el-GR" smtClean="0"/>
              <a:t>15/12/2022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7C63F47-05B9-4E1C-B656-D164BA0F9FA8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570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952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0FC8B3-0C6B-4133-A373-F3C43F55CCD3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22F7A-0DB9-4501-98EC-2CBCF555D736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1E8C6A-4A6D-485F-96EB-FC65364BEB94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41782F-5A7F-49CD-B68F-C6DA1453E4EE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188566-0978-4C4B-906C-C00F29C9E565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4A54F1-8371-4517-9AE2-339F6F9642B4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C0F0B0-2F8F-4F66-A8AF-B164837EAE99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515D76-C5F8-4308-AFA2-4800D5FB5236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13C684-8691-4479-BADE-5A6DE08A7F61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C50843-64CE-44BE-A859-97B618FF540B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673F-ECC7-42DC-96C0-8951E5A86711}" type="datetime1">
              <a:rPr lang="el-GR" smtClean="0"/>
              <a:pPr/>
              <a:t>15/12/2022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career@uoa.gr" TargetMode="External"/><Relationship Id="rId4" Type="http://schemas.openxmlformats.org/officeDocument/2006/relationships/hyperlink" Target="http://www.career.uoa.g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33166" y="577532"/>
            <a:ext cx="5461246" cy="2474300"/>
          </a:xfrm>
        </p:spPr>
        <p:txBody>
          <a:bodyPr rtlCol="0">
            <a:normAutofit/>
          </a:bodyPr>
          <a:lstStyle/>
          <a:p>
            <a:pPr algn="ctr" rtl="0"/>
            <a:r>
              <a:rPr lang="el-GR" sz="4000" b="1" dirty="0"/>
              <a:t>Δικτύωση και Συνεργασία με Φορείς Απασχόλησης και Αποφοίτους </a:t>
            </a: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405780" y="3374121"/>
            <a:ext cx="6768752" cy="864096"/>
          </a:xfrm>
        </p:spPr>
        <p:txBody>
          <a:bodyPr rtlCol="0"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Ματθαίος Παντουβάκης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Συντονιστής Δράσεων Και Ενεργειών </a:t>
            </a:r>
            <a:r>
              <a:rPr lang="el-GR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Γρ</a:t>
            </a:r>
            <a:r>
              <a:rPr lang="el-GR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Διασύνδεσης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E4BC8EE-8C4E-EAF5-93A7-67BA18235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740" y="4827992"/>
            <a:ext cx="2448272" cy="168930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F540600-5B99-4242-F20B-EB0861929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0" y="5560145"/>
            <a:ext cx="633429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009E014F-59DB-F128-20C1-36274E6448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51414" y="840486"/>
            <a:ext cx="6400799" cy="5024627"/>
          </a:xfrm>
          <a:noFill/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/>
          <a:p>
            <a:pPr rtl="0"/>
            <a:r>
              <a:rPr lang="el-GR" b="1" dirty="0"/>
              <a:t>Ευχαριστούμε για την προσοχή σας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/>
          <a:p>
            <a:pPr rtl="0"/>
            <a:r>
              <a:rPr lang="en-US" dirty="0">
                <a:hlinkClick r:id="rId4"/>
              </a:rPr>
              <a:t>www.career.uoa.gr</a:t>
            </a:r>
            <a:endParaRPr lang="en-US" dirty="0"/>
          </a:p>
          <a:p>
            <a:pPr rtl="0"/>
            <a:r>
              <a:rPr lang="en-US" dirty="0">
                <a:hlinkClick r:id="rId5"/>
              </a:rPr>
              <a:t>career@uoa.gr</a:t>
            </a:r>
            <a:endParaRPr lang="en-US" dirty="0"/>
          </a:p>
          <a:p>
            <a:pPr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8FF7B840-20F1-8093-13E5-943B3DD94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149474"/>
              </p:ext>
            </p:extLst>
          </p:nvPr>
        </p:nvGraphicFramePr>
        <p:xfrm>
          <a:off x="621805" y="332656"/>
          <a:ext cx="1072919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Τίτλος 2">
            <a:extLst>
              <a:ext uri="{FF2B5EF4-FFF2-40B4-BE49-F238E27FC236}">
                <a16:creationId xmlns:a16="http://schemas.microsoft.com/office/drawing/2014/main" id="{FB0995C6-95F9-1E51-D12C-06D3EFE4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476672"/>
            <a:ext cx="2808312" cy="864096"/>
          </a:xfrm>
        </p:spPr>
        <p:txBody>
          <a:bodyPr/>
          <a:lstStyle/>
          <a:p>
            <a:r>
              <a:rPr lang="el-GR" b="1" dirty="0">
                <a:highlight>
                  <a:srgbClr val="000000"/>
                </a:highlight>
              </a:rPr>
              <a:t>Διασύνδεση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8509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4CC4D20A-19F0-5149-27C7-2CD1AFA7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Τι περιλαμβάνει;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DD8B9CB-19A5-DE0E-AC06-EB6C513C8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Σταθερή και διαρκής αλληλεπίδραση με τους αποφοίτους</a:t>
            </a:r>
          </a:p>
          <a:p>
            <a:r>
              <a:rPr lang="el-GR" dirty="0"/>
              <a:t>Μόνιμος δίαυλος επικοινωνίας μεταξύ Τμημάτων και αγοράς εργασίας</a:t>
            </a:r>
          </a:p>
          <a:p>
            <a:r>
              <a:rPr lang="el-GR" dirty="0"/>
              <a:t>Δημοσίευση αγγελιών προσφοράς εργασίας</a:t>
            </a:r>
            <a:r>
              <a:rPr lang="en-US" dirty="0"/>
              <a:t>,</a:t>
            </a:r>
            <a:endParaRPr lang="el-GR" dirty="0"/>
          </a:p>
          <a:p>
            <a:r>
              <a:rPr lang="el-GR" dirty="0"/>
              <a:t>Άμεση ενημέρωση φοιτητών/ αποφοίτων για θέσεις εργασίας που ταιριάζουν στο προφίλ τους,</a:t>
            </a:r>
          </a:p>
          <a:p>
            <a:r>
              <a:rPr lang="el-GR" dirty="0"/>
              <a:t>Διοργάνωση εκδηλώσεων (</a:t>
            </a:r>
            <a:r>
              <a:rPr lang="en-US" dirty="0"/>
              <a:t>webinars, </a:t>
            </a:r>
            <a:r>
              <a:rPr lang="el-GR" dirty="0"/>
              <a:t>σεμινάρια, Ημέρες Καριέρας)</a:t>
            </a:r>
            <a:r>
              <a:rPr lang="en-US" dirty="0"/>
              <a:t>,</a:t>
            </a:r>
            <a:r>
              <a:rPr lang="el-GR" dirty="0"/>
              <a:t> </a:t>
            </a:r>
          </a:p>
          <a:p>
            <a:r>
              <a:rPr lang="el-GR" dirty="0"/>
              <a:t>Δημιουργία «βάσης» βιογραφικών σημειωμάτων</a:t>
            </a:r>
          </a:p>
        </p:txBody>
      </p:sp>
    </p:spTree>
    <p:extLst>
      <p:ext uri="{BB962C8B-B14F-4D97-AF65-F5344CB8AC3E}">
        <p14:creationId xmlns:p14="http://schemas.microsoft.com/office/powerpoint/2010/main" val="3980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4CC4D20A-19F0-5149-27C7-2CD1AFA7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Τι περιλαμβάνει;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DD8B9CB-19A5-DE0E-AC06-EB6C513C8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Θεσμός «Εκπροσώπου» των Τμημάτων</a:t>
            </a:r>
          </a:p>
          <a:p>
            <a:r>
              <a:rPr lang="el-GR" dirty="0"/>
              <a:t>Συνεργασία με δομές εντός και εκτός ΕΚΠΑ (Μονάδα Υποστήριξης Αλλοδαπών Φοιτητών, Γραμματείες Τμημάτων,  Γραφεία Διασύνδεσης άλλων Πανεπιστημίων)</a:t>
            </a:r>
          </a:p>
          <a:p>
            <a:r>
              <a:rPr lang="el-GR" dirty="0"/>
              <a:t>Εκπόνηση περιοδικών μελετών για την </a:t>
            </a:r>
            <a:r>
              <a:rPr lang="el-GR" dirty="0" err="1"/>
              <a:t>ιχνηλάτηση</a:t>
            </a:r>
            <a:r>
              <a:rPr lang="el-GR" dirty="0"/>
              <a:t> της πορείας των αποφοίτων, τις συνθήκες απασχόλησης και την καταγραφή των αναγκών τους</a:t>
            </a:r>
          </a:p>
          <a:p>
            <a:r>
              <a:rPr lang="el-GR" dirty="0"/>
              <a:t>Τεκμηρίωση της αξιολόγησης των μαθησιακών αποτελεσμάτων των προγραμμάτων σπουδών </a:t>
            </a:r>
          </a:p>
        </p:txBody>
      </p:sp>
    </p:spTree>
    <p:extLst>
      <p:ext uri="{BB962C8B-B14F-4D97-AF65-F5344CB8AC3E}">
        <p14:creationId xmlns:p14="http://schemas.microsoft.com/office/powerpoint/2010/main" val="26323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4C15AA-FF97-7D2F-7C66-57F29C37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Πώς μπορούν τα Τμήματα να επωφεληθούν</a:t>
            </a:r>
            <a:r>
              <a:rPr lang="el-GR" dirty="0"/>
              <a:t>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3AD558-0A6C-FDB5-C167-5106B1FA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Αύξηση απορροφητικότητας αποφοίτων από την αγορά εργασίας</a:t>
            </a:r>
          </a:p>
          <a:p>
            <a:r>
              <a:rPr lang="el-GR" dirty="0"/>
              <a:t>Μείωση του φαινομένου της εγκατάλειψης σπουδών</a:t>
            </a:r>
          </a:p>
          <a:p>
            <a:r>
              <a:rPr lang="el-GR" dirty="0"/>
              <a:t>Δυνατότητα </a:t>
            </a:r>
            <a:r>
              <a:rPr lang="el-GR" dirty="0" err="1"/>
              <a:t>συνδιοργάνωσης</a:t>
            </a:r>
            <a:r>
              <a:rPr lang="el-GR" dirty="0"/>
              <a:t> </a:t>
            </a:r>
            <a:r>
              <a:rPr lang="el-GR" dirty="0" err="1"/>
              <a:t>στοχευμένων</a:t>
            </a:r>
            <a:r>
              <a:rPr lang="el-GR" dirty="0"/>
              <a:t>/ θεματικών δράσεων</a:t>
            </a:r>
          </a:p>
          <a:p>
            <a:r>
              <a:rPr lang="el-GR" dirty="0"/>
              <a:t>Πρόσβαση σε πληροφοριακό υλικό (πχ Μελέτες απορρόφησης αποφοίτων) </a:t>
            </a:r>
          </a:p>
          <a:p>
            <a:r>
              <a:rPr lang="el-GR" dirty="0"/>
              <a:t>Ευκολότερη εξυπηρέτηση στόχων και δεικτών ποιότητας (ΕΘΑΑΕ, Διαχειριστική Αρχή)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67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4C15AA-FF97-7D2F-7C66-57F29C37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Πώς μπορούν τα Επιχειρήσεις να επωφεληθούν;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3AD558-0A6C-FDB5-C167-5106B1FA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Αποκτούν πρόσβαση στην «δεξαμενή»  αποφοίτων του ΕΚΠΑ</a:t>
            </a:r>
          </a:p>
          <a:p>
            <a:r>
              <a:rPr lang="el-GR" dirty="0"/>
              <a:t>Δυνατότητα </a:t>
            </a:r>
            <a:r>
              <a:rPr lang="el-GR" dirty="0" err="1"/>
              <a:t>συνδιοργάνωσης</a:t>
            </a:r>
            <a:r>
              <a:rPr lang="el-GR" dirty="0"/>
              <a:t> εκδηλώσεων που αναβαθμίζουν το </a:t>
            </a:r>
            <a:r>
              <a:rPr lang="en-US" dirty="0"/>
              <a:t>Brand name </a:t>
            </a:r>
            <a:r>
              <a:rPr lang="el-GR" dirty="0"/>
              <a:t>(εντός και εκτός πανεπιστημίου)</a:t>
            </a:r>
          </a:p>
          <a:p>
            <a:r>
              <a:rPr lang="el-GR" dirty="0"/>
              <a:t>Οι υπηρεσίες προσφέρονται χωρίς κόστος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59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4C7E96-E6B2-97B1-AF31-6799335F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03" y="404664"/>
            <a:ext cx="9144001" cy="1371600"/>
          </a:xfrm>
        </p:spPr>
        <p:txBody>
          <a:bodyPr>
            <a:normAutofit/>
          </a:bodyPr>
          <a:lstStyle/>
          <a:p>
            <a:r>
              <a:rPr lang="el-GR" sz="4000" b="1" dirty="0"/>
              <a:t>Δράσεις Διασύνδεσης (2020-2022)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5AB161-B2B7-3F91-BB9E-6A58E045C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dirty="0"/>
              <a:t>Α Ιδρυματική μελέτη και μελέτες 10 Τμημάτων</a:t>
            </a:r>
          </a:p>
          <a:p>
            <a:pPr lvl="1"/>
            <a:r>
              <a:rPr lang="el-GR" dirty="0"/>
              <a:t>465 αγγελίες</a:t>
            </a:r>
          </a:p>
          <a:p>
            <a:pPr lvl="1"/>
            <a:r>
              <a:rPr lang="el-GR" dirty="0"/>
              <a:t>514 βιογραφικά</a:t>
            </a:r>
          </a:p>
          <a:p>
            <a:r>
              <a:rPr lang="el-GR" dirty="0"/>
              <a:t>Ημέρες Καριέρας 2021:</a:t>
            </a:r>
          </a:p>
          <a:p>
            <a:pPr lvl="1"/>
            <a:r>
              <a:rPr lang="el-GR" dirty="0"/>
              <a:t>19-21/04/2021 &amp; 17-19/05/2021 (Μέσω διαδικτύου)</a:t>
            </a:r>
          </a:p>
          <a:p>
            <a:pPr lvl="1"/>
            <a:r>
              <a:rPr lang="el-GR" dirty="0"/>
              <a:t>300 φοιτητές/ απόφοιτοι &amp; 12 εταιρίες</a:t>
            </a:r>
          </a:p>
          <a:p>
            <a:r>
              <a:rPr lang="el-GR" dirty="0"/>
              <a:t>Ημέρες Καριέρας 2022:</a:t>
            </a:r>
          </a:p>
          <a:p>
            <a:pPr lvl="1"/>
            <a:r>
              <a:rPr lang="el-GR" dirty="0"/>
              <a:t>12-14/12/2022 (Υβριδική μορφή)</a:t>
            </a:r>
          </a:p>
          <a:p>
            <a:pPr lvl="1"/>
            <a:r>
              <a:rPr lang="el-GR" dirty="0"/>
              <a:t>31 εταιρίες &amp; συμμετοχή όλων των τμημάτων του ΕΚΠΑ</a:t>
            </a:r>
          </a:p>
        </p:txBody>
      </p:sp>
    </p:spTree>
    <p:extLst>
      <p:ext uri="{BB962C8B-B14F-4D97-AF65-F5344CB8AC3E}">
        <p14:creationId xmlns:p14="http://schemas.microsoft.com/office/powerpoint/2010/main" val="15396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140DE3BC-CC16-D528-0AFB-89E76E95F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42585"/>
              </p:ext>
            </p:extLst>
          </p:nvPr>
        </p:nvGraphicFramePr>
        <p:xfrm>
          <a:off x="189756" y="188640"/>
          <a:ext cx="11737304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C7C311C4-ED7B-E3D7-DB09-5CDD5C7E86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230077"/>
              </p:ext>
            </p:extLst>
          </p:nvPr>
        </p:nvGraphicFramePr>
        <p:xfrm>
          <a:off x="333772" y="260648"/>
          <a:ext cx="1159328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2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Ψηφιακό μπλε τούνελ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80_TF02895261_TF02895261" id="{9AC09354-8CEC-4CCB-8B14-7D3D61CDE7E0}" vid="{4DFAADB3-3FBF-4169-B76B-2D492E85FC6C}"/>
    </a:ext>
  </a:extLst>
</a:theme>
</file>

<file path=ppt/theme/theme2.xml><?xml version="1.0" encoding="utf-8"?>
<a:theme xmlns:a="http://schemas.openxmlformats.org/drawingml/2006/main" name="Θέμα του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Επαγγελματική παρουσίαση ψηφιακής μπλε σήραγγας (ευρεία οθόνη)</Template>
  <TotalTime>2585</TotalTime>
  <Words>300</Words>
  <Application>Microsoft Office PowerPoint</Application>
  <PresentationFormat>Custom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Ψηφιακό μπλε τούνελ 16x9</vt:lpstr>
      <vt:lpstr>Δικτύωση και Συνεργασία με Φορείς Απασχόλησης και Αποφοίτους </vt:lpstr>
      <vt:lpstr>Διασύνδεση</vt:lpstr>
      <vt:lpstr>Τι περιλαμβάνει;</vt:lpstr>
      <vt:lpstr>Τι περιλαμβάνει;</vt:lpstr>
      <vt:lpstr>Πώς μπορούν τα Τμήματα να επωφεληθούν;</vt:lpstr>
      <vt:lpstr>Πώς μπορούν τα Επιχειρήσεις να επωφεληθούν;</vt:lpstr>
      <vt:lpstr>Δράσεις Διασύνδεσης (2020-2022)</vt:lpstr>
      <vt:lpstr>PowerPoint Presentation</vt:lpstr>
      <vt:lpstr>PowerPoint Presentation</vt:lpstr>
      <vt:lpstr>Ευχαριστούμε για την προσοχή σας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Δικτύωση και Συνεργασία με Φορείς Απασχόλησης και Αποφοίτους </dc:title>
  <dc:creator>Matthaios Pantouvakis</dc:creator>
  <cp:lastModifiedBy>Konstantinos Alvertos</cp:lastModifiedBy>
  <cp:revision>10</cp:revision>
  <dcterms:created xsi:type="dcterms:W3CDTF">2022-12-10T03:44:19Z</dcterms:created>
  <dcterms:modified xsi:type="dcterms:W3CDTF">2022-12-15T10:59:52Z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