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77" r:id="rId4"/>
    <p:sldId id="278" r:id="rId5"/>
    <p:sldId id="279" r:id="rId6"/>
    <p:sldId id="262" r:id="rId7"/>
    <p:sldId id="285" r:id="rId8"/>
    <p:sldId id="286" r:id="rId9"/>
    <p:sldId id="287" r:id="rId10"/>
    <p:sldId id="289" r:id="rId11"/>
    <p:sldId id="281" r:id="rId12"/>
    <p:sldId id="678" r:id="rId13"/>
    <p:sldId id="280" r:id="rId14"/>
    <p:sldId id="383" r:id="rId15"/>
    <p:sldId id="282" r:id="rId16"/>
    <p:sldId id="283" r:id="rId17"/>
    <p:sldId id="284" r:id="rId18"/>
  </p:sldIdLst>
  <p:sldSz cx="18288000" cy="10287000"/>
  <p:notesSz cx="6858000" cy="9144000"/>
  <p:embeddedFontLst>
    <p:embeddedFont>
      <p:font typeface="Comic Sans MS" panose="030F0702030302020204" pitchFamily="66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CC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Μεσαίο στυλ 2 - Έμφαση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Στυλ με θέμα 1 - Έμφαση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Φωτεινό στυλ 2 - Έμφαση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Φωτεινό στυλ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1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0472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438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9719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8027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3935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0182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6561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e1dfa0cf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e1dfa0cfd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0336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F1161C-CB81-47E2-B976-0AE79C169A9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848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key color">
  <p:cSld name="Blank key color">
    <p:bg>
      <p:bgPr>
        <a:solidFill>
          <a:schemeClr val="accen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5;p11">
            <a:extLst>
              <a:ext uri="{FF2B5EF4-FFF2-40B4-BE49-F238E27FC236}">
                <a16:creationId xmlns:a16="http://schemas.microsoft.com/office/drawing/2014/main" id="{53C779EA-C48C-9A0B-6F2A-0E65AB9BE99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92300" y="0"/>
            <a:ext cx="0" cy="10287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66;p11">
            <a:extLst>
              <a:ext uri="{FF2B5EF4-FFF2-40B4-BE49-F238E27FC236}">
                <a16:creationId xmlns:a16="http://schemas.microsoft.com/office/drawing/2014/main" id="{243099AC-239A-2364-FDE9-429CDDBEF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101" y="4940300"/>
            <a:ext cx="403226" cy="406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182850" tIns="182850" rIns="182850" bIns="18285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el-GR" altLang="el-GR" sz="2800"/>
          </a:p>
        </p:txBody>
      </p:sp>
      <p:sp>
        <p:nvSpPr>
          <p:cNvPr id="4" name="Google Shape;64;p11">
            <a:extLst>
              <a:ext uri="{FF2B5EF4-FFF2-40B4-BE49-F238E27FC236}">
                <a16:creationId xmlns:a16="http://schemas.microsoft.com/office/drawing/2014/main" id="{EEE5E9F7-AB94-48C6-EFAF-B6AF98ADD8A9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rgbClr val="2E3037"/>
                </a:solidFill>
              </a:defRPr>
            </a:lvl1pPr>
          </a:lstStyle>
          <a:p>
            <a:fld id="{6E5AC3E6-19FE-4A9A-BBDE-34C13338CF15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690071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6;p11">
            <a:extLst>
              <a:ext uri="{FF2B5EF4-FFF2-40B4-BE49-F238E27FC236}">
                <a16:creationId xmlns:a16="http://schemas.microsoft.com/office/drawing/2014/main" id="{A722FC58-431B-CB64-9382-ED967E80754C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7087850" y="9499600"/>
            <a:ext cx="1095376" cy="7874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fld id="{D10C7CA6-B2DE-44CC-A5D4-5B37011DD3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37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nkedin.com/in/arislorentzos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areer.uoa.gr/wp-content/uploads/2023/05/CL_Guide_PRINT_5mmBleeds.pdf" TargetMode="External"/><Relationship Id="rId5" Type="http://schemas.openxmlformats.org/officeDocument/2006/relationships/hyperlink" Target="https://career.uoa.gr/wp-content/uploads/2023/05/CV_Guide_PRINT_5mmBleeds.pdf" TargetMode="Externa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9VLP524P7YE" TargetMode="External"/><Relationship Id="rId13" Type="http://schemas.openxmlformats.org/officeDocument/2006/relationships/image" Target="../media/image41.png"/><Relationship Id="rId3" Type="http://schemas.openxmlformats.org/officeDocument/2006/relationships/hyperlink" Target="https://www.youtube.com/watch?v=igjQ3ybw2UY" TargetMode="External"/><Relationship Id="rId7" Type="http://schemas.openxmlformats.org/officeDocument/2006/relationships/hyperlink" Target="https://www.youtube.com/watch?v=yX6US6wEmCU&amp;t=416s" TargetMode="External"/><Relationship Id="rId12" Type="http://schemas.openxmlformats.org/officeDocument/2006/relationships/image" Target="../media/image40.jpeg"/><Relationship Id="rId2" Type="http://schemas.openxmlformats.org/officeDocument/2006/relationships/hyperlink" Target="https://www.youtube.com/watch?v=CM5BJIdDBm0&amp;t=235s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jdy2NCktZ-g&amp;t=105s" TargetMode="External"/><Relationship Id="rId11" Type="http://schemas.openxmlformats.org/officeDocument/2006/relationships/image" Target="../media/image39.jpeg"/><Relationship Id="rId5" Type="http://schemas.openxmlformats.org/officeDocument/2006/relationships/hyperlink" Target="https://www.youtube.com/watch?v=L8Vr-cOTzJY&amp;t=3181s" TargetMode="External"/><Relationship Id="rId10" Type="http://schemas.openxmlformats.org/officeDocument/2006/relationships/image" Target="../media/image38.jpeg"/><Relationship Id="rId4" Type="http://schemas.openxmlformats.org/officeDocument/2006/relationships/hyperlink" Target="https://www.youtube.com/watch?v=P8l7fkRevA0&amp;t=9s" TargetMode="External"/><Relationship Id="rId9" Type="http://schemas.openxmlformats.org/officeDocument/2006/relationships/hyperlink" Target="https://www.youtube.com/watch?v=V31KLhCxhKM&amp;t=2245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live/4eraBYN4kzE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app=desktop&amp;v=R2Ot5UZVc40" TargetMode="External"/><Relationship Id="rId5" Type="http://schemas.openxmlformats.org/officeDocument/2006/relationships/hyperlink" Target="https://www.youtube.com/live/gbMINdtdfAw" TargetMode="External"/><Relationship Id="rId4" Type="http://schemas.openxmlformats.org/officeDocument/2006/relationships/hyperlink" Target="mailto:roikono@gmail.co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6">
              <a:lumMod val="40000"/>
              <a:lumOff val="60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/>
        </p:nvSpPr>
        <p:spPr>
          <a:xfrm>
            <a:off x="2114551" y="7112243"/>
            <a:ext cx="1318736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l-GR" sz="32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Bebas Neue"/>
                <a:cs typeface="Calibri" panose="020F0502020204030204" pitchFamily="34" charset="0"/>
                <a:sym typeface="Bebas Neue"/>
              </a:rPr>
              <a:t>Η φωνή μέσα μου</a:t>
            </a:r>
            <a:r>
              <a:rPr lang="el-GR" sz="2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Bebas Neue"/>
                <a:cs typeface="Calibri" panose="020F0502020204030204" pitchFamily="34" charset="0"/>
                <a:sym typeface="Bebas Neue"/>
              </a:rPr>
              <a:t>: </a:t>
            </a:r>
          </a:p>
          <a:p>
            <a:pPr lvl="0" algn="ctr"/>
            <a:r>
              <a:rPr lang="el-GR" sz="2800" b="1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Bebas Neue"/>
                <a:cs typeface="Calibri" panose="020F0502020204030204" pitchFamily="34" charset="0"/>
                <a:sym typeface="Bebas Neue"/>
              </a:rPr>
              <a:t>Πώς ο εσωτερικός διάλογος ενισχύει ή υπονομεύει τις επαγγελματικές μου επιλογές</a:t>
            </a:r>
            <a:endParaRPr sz="2800" b="1" i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ea typeface="Bebas Neue"/>
              <a:cs typeface="Calibri" panose="020F0502020204030204" pitchFamily="34" charset="0"/>
              <a:sym typeface="Bebas Neue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50" y="289899"/>
            <a:ext cx="5647566" cy="1310301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AB590A4A-B7D6-2A06-3F52-4861EBEC8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8705" y="289899"/>
            <a:ext cx="5611861" cy="128552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75970" y="7015163"/>
            <a:ext cx="1850813" cy="19177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72550" y="8963561"/>
            <a:ext cx="9315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8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Αριστείδης Λορέντζος</a:t>
            </a:r>
            <a:br>
              <a:rPr lang="el-GR" sz="28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Ψυχολόγος – Σύμβουλος Επαγγελματικού Προσανατολισμού (</a:t>
            </a:r>
            <a:r>
              <a:rPr lang="el-GR" sz="2400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M.Sc</a:t>
            </a:r>
            <a:r>
              <a:rPr lang="el-GR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br>
              <a:rPr lang="el-GR" sz="28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2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l-GR" sz="2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https://www.linkedin.com/in/arislorentzos/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65113" y="9815512"/>
            <a:ext cx="471488" cy="47148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13" y="1928813"/>
            <a:ext cx="5100638" cy="49291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DECF30-98E7-7909-F501-532CE3EC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E6249B-4DD6-681B-AB0C-D72E061D1D58}"/>
              </a:ext>
            </a:extLst>
          </p:cNvPr>
          <p:cNvSpPr txBox="1"/>
          <p:nvPr/>
        </p:nvSpPr>
        <p:spPr>
          <a:xfrm>
            <a:off x="1008529" y="1111627"/>
            <a:ext cx="16270942" cy="8063746"/>
          </a:xfrm>
          <a:prstGeom prst="rect">
            <a:avLst/>
          </a:prstGeom>
          <a:pattFill prst="pct10">
            <a:fgClr>
              <a:srgbClr val="FFCC66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latin typeface="Comic Sans MS" panose="030F0702030302020204" pitchFamily="66" charset="0"/>
              </a:rPr>
              <a:t> Ερωτηματολόγιο Εντοπισμού Γνωστικών Στρεβλώσεων στη Σταδιοδρομία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r>
              <a:rPr lang="el-GR" dirty="0">
                <a:latin typeface="Comic Sans MS" panose="030F0702030302020204" pitchFamily="66" charset="0"/>
              </a:rPr>
              <a:t>Οδηγίες: Διάβασε τις παρακάτω δηλώσεις και βαθμολόγησε σε ποιο βαθμό συμφωνείς με καθεμία, με βάση την εμπειρία σου στη λήψη αποφάσεων για την καριέρα σου ή την προσαρμογή σου σε επαγγελματικά περιβάλλοντα.</a:t>
            </a:r>
          </a:p>
          <a:p>
            <a:endParaRPr lang="el-GR" dirty="0">
              <a:latin typeface="Comic Sans MS" panose="030F0702030302020204" pitchFamily="66" charset="0"/>
            </a:endParaRPr>
          </a:p>
          <a:p>
            <a:r>
              <a:rPr lang="el-GR" dirty="0">
                <a:latin typeface="Comic Sans MS" panose="030F0702030302020204" pitchFamily="66" charset="0"/>
              </a:rPr>
              <a:t>Κλίμακα:</a:t>
            </a:r>
          </a:p>
          <a:p>
            <a:r>
              <a:rPr lang="el-GR" dirty="0">
                <a:latin typeface="Comic Sans MS" panose="030F0702030302020204" pitchFamily="66" charset="0"/>
              </a:rPr>
              <a:t>1 = Καθόλου</a:t>
            </a:r>
          </a:p>
          <a:p>
            <a:r>
              <a:rPr lang="el-GR" dirty="0">
                <a:latin typeface="Comic Sans MS" panose="030F0702030302020204" pitchFamily="66" charset="0"/>
              </a:rPr>
              <a:t>2 = Λίγο</a:t>
            </a:r>
          </a:p>
          <a:p>
            <a:r>
              <a:rPr lang="el-GR" dirty="0">
                <a:latin typeface="Comic Sans MS" panose="030F0702030302020204" pitchFamily="66" charset="0"/>
              </a:rPr>
              <a:t>3 = Μέτρια</a:t>
            </a:r>
          </a:p>
          <a:p>
            <a:r>
              <a:rPr lang="el-GR" dirty="0">
                <a:latin typeface="Comic Sans MS" panose="030F0702030302020204" pitchFamily="66" charset="0"/>
              </a:rPr>
              <a:t>4 = Πολύ</a:t>
            </a:r>
          </a:p>
          <a:p>
            <a:r>
              <a:rPr lang="el-GR" dirty="0">
                <a:latin typeface="Comic Sans MS" panose="030F0702030302020204" pitchFamily="66" charset="0"/>
              </a:rPr>
              <a:t>5 = Πάρα πολύ</a:t>
            </a:r>
          </a:p>
          <a:p>
            <a:endParaRPr lang="el-GR" dirty="0">
              <a:latin typeface="Comic Sans MS" panose="030F0702030302020204" pitchFamily="66" charset="0"/>
            </a:endParaRPr>
          </a:p>
          <a:p>
            <a:r>
              <a:rPr lang="el-GR" dirty="0">
                <a:latin typeface="Comic Sans MS" panose="030F0702030302020204" pitchFamily="66" charset="0"/>
              </a:rPr>
              <a:t>Δήλωση	1	2	3	4	5</a:t>
            </a:r>
          </a:p>
          <a:p>
            <a:endParaRPr lang="el-GR" dirty="0">
              <a:latin typeface="Comic Sans MS" panose="030F0702030302020204" pitchFamily="66" charset="0"/>
            </a:endParaRPr>
          </a:p>
          <a:p>
            <a:r>
              <a:rPr lang="el-GR" dirty="0">
                <a:latin typeface="Comic Sans MS" panose="030F0702030302020204" pitchFamily="66" charset="0"/>
              </a:rPr>
              <a:t>Αν αποτύχω σε μια συνέντευξη, σημαίνει ότι δεν είμαι ικανός/ή.</a:t>
            </a:r>
          </a:p>
          <a:p>
            <a:r>
              <a:rPr lang="el-GR" dirty="0">
                <a:latin typeface="Comic Sans MS" panose="030F0702030302020204" pitchFamily="66" charset="0"/>
              </a:rPr>
              <a:t>					</a:t>
            </a:r>
          </a:p>
          <a:p>
            <a:r>
              <a:rPr lang="el-GR" dirty="0">
                <a:latin typeface="Comic Sans MS" panose="030F0702030302020204" pitchFamily="66" charset="0"/>
              </a:rPr>
              <a:t>Πιστεύω πως οι άλλοι έχουν πάντα περισσότερα προσόντα από μένα.	</a:t>
            </a:r>
          </a:p>
          <a:p>
            <a:r>
              <a:rPr lang="el-GR" dirty="0">
                <a:latin typeface="Comic Sans MS" panose="030F0702030302020204" pitchFamily="66" charset="0"/>
              </a:rPr>
              <a:t>				</a:t>
            </a:r>
          </a:p>
          <a:p>
            <a:r>
              <a:rPr lang="el-GR" dirty="0">
                <a:latin typeface="Comic Sans MS" panose="030F0702030302020204" pitchFamily="66" charset="0"/>
              </a:rPr>
              <a:t>Αν δεν έχω βρει ακόμα την “ιδανική” καριέρα, τότε έχω αποτύχει.</a:t>
            </a:r>
          </a:p>
          <a:p>
            <a:r>
              <a:rPr lang="el-GR" dirty="0">
                <a:latin typeface="Comic Sans MS" panose="030F0702030302020204" pitchFamily="66" charset="0"/>
              </a:rPr>
              <a:t>					</a:t>
            </a:r>
          </a:p>
          <a:p>
            <a:r>
              <a:rPr lang="el-GR" dirty="0">
                <a:latin typeface="Comic Sans MS" panose="030F0702030302020204" pitchFamily="66" charset="0"/>
              </a:rPr>
              <a:t>Αν δεν είμαι 100% σίγουρος/η για μια επαγγελματική απόφαση, δεν πρέπει να την πάρω.	</a:t>
            </a:r>
          </a:p>
          <a:p>
            <a:r>
              <a:rPr lang="el-GR" dirty="0">
                <a:latin typeface="Comic Sans MS" panose="030F0702030302020204" pitchFamily="66" charset="0"/>
              </a:rPr>
              <a:t>				</a:t>
            </a:r>
          </a:p>
          <a:p>
            <a:r>
              <a:rPr lang="el-GR" dirty="0">
                <a:latin typeface="Comic Sans MS" panose="030F0702030302020204" pitchFamily="66" charset="0"/>
              </a:rPr>
              <a:t>Όταν κάνω ένα λάθος στη δουλειά, όλοι θα με κρίνουν αρνητικά.</a:t>
            </a:r>
          </a:p>
          <a:p>
            <a:r>
              <a:rPr lang="el-GR" dirty="0">
                <a:latin typeface="Comic Sans MS" panose="030F0702030302020204" pitchFamily="66" charset="0"/>
              </a:rPr>
              <a:t>					</a:t>
            </a:r>
          </a:p>
          <a:p>
            <a:r>
              <a:rPr lang="el-GR" dirty="0">
                <a:latin typeface="Comic Sans MS" panose="030F0702030302020204" pitchFamily="66" charset="0"/>
              </a:rPr>
              <a:t>Αν δεν πετύχω άμεσα, τότε δεν αξίζω να προσπαθήσω ξανά.	</a:t>
            </a:r>
          </a:p>
          <a:p>
            <a:r>
              <a:rPr lang="el-GR" dirty="0">
                <a:latin typeface="Comic Sans MS" panose="030F0702030302020204" pitchFamily="66" charset="0"/>
              </a:rPr>
              <a:t>				</a:t>
            </a:r>
          </a:p>
          <a:p>
            <a:r>
              <a:rPr lang="el-GR" dirty="0">
                <a:latin typeface="Comic Sans MS" panose="030F0702030302020204" pitchFamily="66" charset="0"/>
              </a:rPr>
              <a:t>Αν δεν είμαι “τέλειος/α” στη νέα μου δουλειά, σημαίνει ότι δεν είμαι κατάλληλος/η γι’ αυτή.	</a:t>
            </a:r>
          </a:p>
          <a:p>
            <a:r>
              <a:rPr lang="el-GR" dirty="0">
                <a:latin typeface="Comic Sans MS" panose="030F0702030302020204" pitchFamily="66" charset="0"/>
              </a:rPr>
              <a:t>				</a:t>
            </a:r>
          </a:p>
          <a:p>
            <a:r>
              <a:rPr lang="el-GR" dirty="0">
                <a:latin typeface="Comic Sans MS" panose="030F0702030302020204" pitchFamily="66" charset="0"/>
              </a:rPr>
              <a:t>Όταν σκέφτομαι το μέλλον μου, με κατακλύζουν μόνο οι κίνδυνοι και τα αρνητικά σενάρια.</a:t>
            </a:r>
          </a:p>
          <a:p>
            <a:r>
              <a:rPr lang="el-GR" dirty="0">
                <a:latin typeface="Comic Sans MS" panose="030F0702030302020204" pitchFamily="66" charset="0"/>
              </a:rPr>
              <a:t>					</a:t>
            </a:r>
          </a:p>
          <a:p>
            <a:r>
              <a:rPr lang="el-GR" dirty="0">
                <a:latin typeface="Comic Sans MS" panose="030F0702030302020204" pitchFamily="66" charset="0"/>
              </a:rPr>
              <a:t>Οι άλλοι περιμένουν από μένα να ακολουθήσω συγκεκριμένη καριέρα και δεν μπορώ να διαφωνήσω.	</a:t>
            </a:r>
          </a:p>
          <a:p>
            <a:r>
              <a:rPr lang="el-GR" dirty="0">
                <a:latin typeface="Comic Sans MS" panose="030F0702030302020204" pitchFamily="66" charset="0"/>
              </a:rPr>
              <a:t>				</a:t>
            </a:r>
          </a:p>
          <a:p>
            <a:endParaRPr lang="el-GR" dirty="0">
              <a:latin typeface="Comic Sans MS" panose="030F0702030302020204" pitchFamily="66" charset="0"/>
            </a:endParaRPr>
          </a:p>
          <a:p>
            <a:r>
              <a:rPr lang="el-GR" dirty="0">
                <a:latin typeface="Comic Sans MS" panose="030F0702030302020204" pitchFamily="66" charset="0"/>
              </a:rPr>
              <a:t>    </a:t>
            </a:r>
          </a:p>
          <a:p>
            <a:r>
              <a:rPr lang="el-GR" dirty="0">
                <a:latin typeface="Comic Sans MS" panose="030F0702030302020204" pitchFamily="66" charset="0"/>
              </a:rPr>
              <a:t>                     </a:t>
            </a:r>
            <a:r>
              <a:rPr lang="el-GR" dirty="0">
                <a:highlight>
                  <a:srgbClr val="C0C0C0"/>
                </a:highlight>
                <a:latin typeface="Comic Sans MS" panose="030F0702030302020204" pitchFamily="66" charset="0"/>
              </a:rPr>
              <a:t>Υψηλή βαθμολογία (4–5) σε πολλές δηλώσεις δείχνει πιθανή παρουσία γνωστικών στρεβλώσεων που επηρεάζουν την επαγγελματική αυτοαντίληψη και τις αποφάσεις σταδιοδρομίας</a:t>
            </a:r>
            <a:r>
              <a:rPr lang="el-GR" dirty="0">
                <a:latin typeface="Comic Sans MS" panose="030F0702030302020204" pitchFamily="66" charset="0"/>
              </a:rPr>
              <a:t>.</a:t>
            </a:r>
          </a:p>
          <a:p>
            <a:endParaRPr lang="el-GR" dirty="0">
              <a:latin typeface="Comic Sans MS" panose="030F0702030302020204" pitchFamily="66" charset="0"/>
            </a:endParaRPr>
          </a:p>
          <a:p>
            <a:r>
              <a:rPr lang="el-GR" dirty="0">
                <a:latin typeface="Comic Sans MS" panose="030F0702030302020204" pitchFamily="66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025842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356FD1F-2FAE-491C-5C90-BCFC88660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spcFirstLastPara="1" vert="horz" wrap="square" lIns="137124" tIns="68562" rIns="137124" bIns="68562" rtlCol="0" anchor="ctr" anchorCtr="0">
            <a:noAutofit/>
          </a:bodyPr>
          <a:lstStyle/>
          <a:p>
            <a:pPr algn="r" defTabSz="1371189"/>
            <a:br>
              <a:rPr lang="el-GR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Θέση κειμένου 5">
            <a:extLst>
              <a:ext uri="{FF2B5EF4-FFF2-40B4-BE49-F238E27FC236}">
                <a16:creationId xmlns:a16="http://schemas.microsoft.com/office/drawing/2014/main" id="{97143D5C-8FE2-97BD-1917-9C7F29FE6C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" name="Θέση περιεχομένου 11" descr="Εικόνα που περιέχει εσωτερικό, τοίχος, άτομο,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24DF14C6-B85C-3937-3060-402565C220D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" y="5324476"/>
            <a:ext cx="4064795" cy="2712245"/>
          </a:xfrm>
        </p:spPr>
      </p:pic>
      <p:pic>
        <p:nvPicPr>
          <p:cNvPr id="4" name="Εικόνα 3" descr="Εικόνα που περιέχει κείμενο, στιγμιότυπο οθόνης, γραμματοσειρά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ABF49514-3E90-4D21-5E14-9E45AAFFB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" y="1345"/>
            <a:ext cx="6504677" cy="10284320"/>
          </a:xfrm>
          <a:prstGeom prst="rect">
            <a:avLst/>
          </a:prstGeom>
        </p:spPr>
      </p:pic>
      <p:pic>
        <p:nvPicPr>
          <p:cNvPr id="3" name="Θέση περιεχομένου 7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1F39AF8A-8537-8448-61A3-19642A9EA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6989" y="365179"/>
            <a:ext cx="4927274" cy="2783909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9" name="Εικόνα 8" descr="Εικόνα που περιέχει κείμενο, βιβλίο, επωνυμία&#10;&#10;Περιγραφή που δημιουργήθηκε αυτόματα">
            <a:extLst>
              <a:ext uri="{FF2B5EF4-FFF2-40B4-BE49-F238E27FC236}">
                <a16:creationId xmlns:a16="http://schemas.microsoft.com/office/drawing/2014/main" id="{00F0AA4D-636D-ACA6-3ADC-FE5017813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990" y="5254496"/>
            <a:ext cx="3517210" cy="4658754"/>
          </a:xfrm>
          <a:prstGeom prst="rect">
            <a:avLst/>
          </a:prstGeom>
        </p:spPr>
      </p:pic>
      <p:pic>
        <p:nvPicPr>
          <p:cNvPr id="15" name="Εικόνα 14" descr="Εικόνα που περιέχει ρουχισμός, εσωτερικός χώρος, άτομο, τραπέζι&#10;&#10;Περιγραφή που δημιουργήθηκε αυτόματα">
            <a:extLst>
              <a:ext uri="{FF2B5EF4-FFF2-40B4-BE49-F238E27FC236}">
                <a16:creationId xmlns:a16="http://schemas.microsoft.com/office/drawing/2014/main" id="{309FA4B8-2545-3E4A-C541-CFEE707A9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370" y="3591007"/>
            <a:ext cx="4608512" cy="4658753"/>
          </a:xfrm>
          <a:prstGeom prst="rect">
            <a:avLst/>
          </a:prstGeom>
        </p:spPr>
      </p:pic>
      <p:pic>
        <p:nvPicPr>
          <p:cNvPr id="18" name="Εικόνα 17" descr="Εικόνα που περιέχει ρουχισμός, άνδρας, τοίχος, παπούτσια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DBED9E85-169A-8CF2-031F-819E35E99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7033" y="176984"/>
            <a:ext cx="4444370" cy="46587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074E9A-322D-8F0D-6197-60AE5164162B}"/>
              </a:ext>
            </a:extLst>
          </p:cNvPr>
          <p:cNvSpPr txBox="1"/>
          <p:nvPr/>
        </p:nvSpPr>
        <p:spPr>
          <a:xfrm>
            <a:off x="14760626" y="9220752"/>
            <a:ext cx="3456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https://career.uoa.gr/ </a:t>
            </a:r>
            <a:endParaRPr lang="el-GR" sz="2400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career@uoa.gr</a:t>
            </a:r>
            <a:endParaRPr lang="el-GR" sz="2400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2287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Θέση αριθμού διαφάνειας 1">
            <a:extLst>
              <a:ext uri="{FF2B5EF4-FFF2-40B4-BE49-F238E27FC236}">
                <a16:creationId xmlns:a16="http://schemas.microsoft.com/office/drawing/2014/main" id="{201BAB02-2F59-D114-49E6-46657405FF7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485900" indent="-571500">
              <a:buClr>
                <a:srgbClr val="000000"/>
              </a:buClr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2286000" indent="-457200">
              <a:buClr>
                <a:srgbClr val="000000"/>
              </a:buClr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3200400" indent="-457200">
              <a:buClr>
                <a:srgbClr val="000000"/>
              </a:buClr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4114800" indent="-457200">
              <a:buClr>
                <a:srgbClr val="000000"/>
              </a:buClr>
              <a:buFont typeface="Arial" panose="020B0604020202020204" pitchFamily="34" charset="0"/>
              <a:buChar char="»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0292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59436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68580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77724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fld id="{8E188407-8EBD-4CE6-8048-CA55AD574BE2}" type="slidenum">
              <a:rPr lang="el-GR" altLang="el-GR" sz="2400">
                <a:solidFill>
                  <a:schemeClr val="accent1"/>
                </a:solidFill>
                <a:latin typeface="Quicksand" charset="0"/>
                <a:sym typeface="Quicksand" charset="0"/>
              </a:rPr>
              <a:pPr>
                <a:buFont typeface="Arial" panose="020B0604020202020204" pitchFamily="34" charset="0"/>
                <a:buNone/>
              </a:pPr>
              <a:t>12</a:t>
            </a:fld>
            <a:endParaRPr lang="el-GR" altLang="el-GR" sz="2400">
              <a:solidFill>
                <a:schemeClr val="accent1"/>
              </a:solidFill>
              <a:latin typeface="Quicksand" charset="0"/>
              <a:sym typeface="Quicksand" charset="0"/>
            </a:endParaRPr>
          </a:p>
        </p:txBody>
      </p:sp>
      <p:pic>
        <p:nvPicPr>
          <p:cNvPr id="101379" name="Εικόνα 2">
            <a:extLst>
              <a:ext uri="{FF2B5EF4-FFF2-40B4-BE49-F238E27FC236}">
                <a16:creationId xmlns:a16="http://schemas.microsoft.com/office/drawing/2014/main" id="{8A1115E7-246C-DABD-C83B-8C1AB7C1F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79776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Εικόνα 3">
            <a:extLst>
              <a:ext uri="{FF2B5EF4-FFF2-40B4-BE49-F238E27FC236}">
                <a16:creationId xmlns:a16="http://schemas.microsoft.com/office/drawing/2014/main" id="{8BDFDBB4-CFD3-A24D-486F-62C4BE93F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776" y="0"/>
            <a:ext cx="676387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Εικόνα 4">
            <a:extLst>
              <a:ext uri="{FF2B5EF4-FFF2-40B4-BE49-F238E27FC236}">
                <a16:creationId xmlns:a16="http://schemas.microsoft.com/office/drawing/2014/main" id="{E71CEA4D-5F47-EC52-7AAB-F05759D2A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645" y="0"/>
            <a:ext cx="5244355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A8E02F-2EDB-070C-CB4C-1FD3AA02BE39}"/>
              </a:ext>
            </a:extLst>
          </p:cNvPr>
          <p:cNvSpPr txBox="1"/>
          <p:nvPr/>
        </p:nvSpPr>
        <p:spPr>
          <a:xfrm>
            <a:off x="12517959" y="8167836"/>
            <a:ext cx="3744416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NEXT MOVE - Career Guidance Magazine</a:t>
            </a:r>
          </a:p>
          <a:p>
            <a:pPr algn="ctr">
              <a:defRPr/>
            </a:pP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nextmovemag@gmail.com </a:t>
            </a:r>
            <a:endParaRPr lang="el-GR" sz="2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82802" tIns="182802" rIns="182802" bIns="182802" rtlCol="0" anchor="t" anchorCtr="0">
            <a:noAutofit/>
          </a:bodyPr>
          <a:lstStyle/>
          <a:p>
            <a:endParaRPr dirty="0">
              <a:solidFill>
                <a:schemeClr val="dk1"/>
              </a:solidFill>
            </a:endParaRPr>
          </a:p>
          <a:p>
            <a:endParaRPr dirty="0">
              <a:solidFill>
                <a:schemeClr val="dk1"/>
              </a:solidFill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948" y="1066469"/>
            <a:ext cx="3109514" cy="6079794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1302" y="2609167"/>
            <a:ext cx="3109514" cy="60498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AA4204-00A1-C989-FA4D-54E81BE253E9}"/>
              </a:ext>
            </a:extLst>
          </p:cNvPr>
          <p:cNvSpPr txBox="1"/>
          <p:nvPr/>
        </p:nvSpPr>
        <p:spPr>
          <a:xfrm>
            <a:off x="800104" y="9112931"/>
            <a:ext cx="60227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https://career.uoa.gr/wp-content/uploads/2023/05/CV_Guide_PRINT_5mmBleeds.pdf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D1E52A-D02D-2E4E-BE9F-9E46C377A0A0}"/>
              </a:ext>
            </a:extLst>
          </p:cNvPr>
          <p:cNvSpPr txBox="1"/>
          <p:nvPr/>
        </p:nvSpPr>
        <p:spPr>
          <a:xfrm>
            <a:off x="800100" y="9662759"/>
            <a:ext cx="58293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https://career.uoa.gr/wp-content/uploads/2023/05/CL_Guide_PRINT_5mmBleeds.pdf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Εικόνα 4" descr="Εικόνα που περιέχει μοτίβο, τετράγωνο, συμμετρία, pixel&#10;&#10;Περιγραφή που δημιουργήθηκε αυτόματα">
            <a:extLst>
              <a:ext uri="{FF2B5EF4-FFF2-40B4-BE49-F238E27FC236}">
                <a16:creationId xmlns:a16="http://schemas.microsoft.com/office/drawing/2014/main" id="{1FCD091C-2843-A2EB-402A-0D7834CD40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4" y="3824224"/>
            <a:ext cx="3267179" cy="3267179"/>
          </a:xfrm>
          <a:prstGeom prst="rect">
            <a:avLst/>
          </a:prstGeom>
        </p:spPr>
      </p:pic>
      <p:pic>
        <p:nvPicPr>
          <p:cNvPr id="7" name="Εικόνα 6" descr="Εικόνα που περιέχει μοτίβο, τετράγωνο, pixel&#10;&#10;Περιγραφή που δημιουργήθηκε αυτόματα">
            <a:extLst>
              <a:ext uri="{FF2B5EF4-FFF2-40B4-BE49-F238E27FC236}">
                <a16:creationId xmlns:a16="http://schemas.microsoft.com/office/drawing/2014/main" id="{663ADFAF-AD4F-077E-75C9-42874547A2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640" y="5359877"/>
            <a:ext cx="3260417" cy="326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89577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Θέση αριθμού διαφάνειας 3">
            <a:extLst>
              <a:ext uri="{FF2B5EF4-FFF2-40B4-BE49-F238E27FC236}">
                <a16:creationId xmlns:a16="http://schemas.microsoft.com/office/drawing/2014/main" id="{31D8CC27-5AC0-CFE5-0B0E-3F698743B60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485900" indent="-571500">
              <a:buClr>
                <a:srgbClr val="000000"/>
              </a:buClr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2286000" indent="-457200">
              <a:buClr>
                <a:srgbClr val="000000"/>
              </a:buClr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3200400" indent="-457200">
              <a:buClr>
                <a:srgbClr val="000000"/>
              </a:buClr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4114800" indent="-457200">
              <a:buClr>
                <a:srgbClr val="000000"/>
              </a:buClr>
              <a:buFont typeface="Arial" panose="020B0604020202020204" pitchFamily="34" charset="0"/>
              <a:buChar char="»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0292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59436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68580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77724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fld id="{4A2C3EF2-B0F9-4762-B1BC-EF51FD286246}" type="slidenum">
              <a:rPr lang="el-GR" altLang="el-GR" sz="2400">
                <a:solidFill>
                  <a:srgbClr val="2E3037"/>
                </a:solidFill>
                <a:latin typeface="Quicksand" charset="0"/>
                <a:sym typeface="Quicksand" charset="0"/>
              </a:rPr>
              <a:pPr>
                <a:buFont typeface="Arial" panose="020B0604020202020204" pitchFamily="34" charset="0"/>
                <a:buNone/>
              </a:pPr>
              <a:t>14</a:t>
            </a:fld>
            <a:endParaRPr lang="el-GR" altLang="el-GR" sz="2400">
              <a:solidFill>
                <a:srgbClr val="2E3037"/>
              </a:solidFill>
              <a:latin typeface="Quicksand" charset="0"/>
              <a:sym typeface="Quicksand" charset="0"/>
            </a:endParaRPr>
          </a:p>
        </p:txBody>
      </p:sp>
      <p:pic>
        <p:nvPicPr>
          <p:cNvPr id="96259" name="Picture 2" descr="C:\Users\ΕΦΗΒΙΚΗ ΥΓΕΙΑ\Desktop\121702194_3453005271480527_1197334239746115913_n.jpg">
            <a:extLst>
              <a:ext uri="{FF2B5EF4-FFF2-40B4-BE49-F238E27FC236}">
                <a16:creationId xmlns:a16="http://schemas.microsoft.com/office/drawing/2014/main" id="{7C53A1EE-E1FA-FFDE-2194-F03CFE904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1" y="307977"/>
            <a:ext cx="5949950" cy="852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Box 5">
            <a:extLst>
              <a:ext uri="{FF2B5EF4-FFF2-40B4-BE49-F238E27FC236}">
                <a16:creationId xmlns:a16="http://schemas.microsoft.com/office/drawing/2014/main" id="{3264B44A-68EA-64D4-4F0E-EB6058C42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9023351"/>
            <a:ext cx="9575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l-GR" altLang="el-GR" sz="1800" dirty="0">
                <a:solidFill>
                  <a:schemeClr val="tx1"/>
                </a:solidFill>
                <a:latin typeface="Calibri" panose="020F0502020204030204" pitchFamily="34" charset="0"/>
              </a:rPr>
              <a:t>Περιεχόμενα: </a:t>
            </a:r>
          </a:p>
          <a:p>
            <a:pPr algn="ctr">
              <a:buClrTx/>
              <a:buFontTx/>
              <a:buNone/>
            </a:pPr>
            <a:r>
              <a:rPr lang="en-US" altLang="el-GR" sz="1800" dirty="0">
                <a:solidFill>
                  <a:schemeClr val="tx1"/>
                </a:solidFill>
                <a:latin typeface="Calibri" panose="020F0502020204030204" pitchFamily="34" charset="0"/>
              </a:rPr>
              <a:t>http://www.grigorisbooks.gr/datafiles/Pages%20from%20arguropoulou_print.pdf </a:t>
            </a:r>
          </a:p>
          <a:p>
            <a:pPr>
              <a:buClrTx/>
              <a:buFontTx/>
              <a:buNone/>
            </a:pPr>
            <a:endParaRPr lang="el-GR" altLang="el-GR" sz="2800" dirty="0"/>
          </a:p>
        </p:txBody>
      </p:sp>
      <p:pic>
        <p:nvPicPr>
          <p:cNvPr id="96261" name="Εικόνα 1">
            <a:extLst>
              <a:ext uri="{FF2B5EF4-FFF2-40B4-BE49-F238E27FC236}">
                <a16:creationId xmlns:a16="http://schemas.microsoft.com/office/drawing/2014/main" id="{698F97D1-5533-B7C8-B147-50225F073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07977"/>
            <a:ext cx="5997576" cy="871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TextBox 5">
            <a:extLst>
              <a:ext uri="{FF2B5EF4-FFF2-40B4-BE49-F238E27FC236}">
                <a16:creationId xmlns:a16="http://schemas.microsoft.com/office/drawing/2014/main" id="{A7488083-4C70-3551-13D0-D2999FD36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8876" y="9023351"/>
            <a:ext cx="813752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l-GR" altLang="el-GR" sz="1800" dirty="0">
                <a:solidFill>
                  <a:schemeClr val="tx1"/>
                </a:solidFill>
                <a:latin typeface="Calibri" panose="020F0502020204030204" pitchFamily="34" charset="0"/>
              </a:rPr>
              <a:t>Περιεχόμενα: </a:t>
            </a:r>
          </a:p>
          <a:p>
            <a:pPr algn="ctr">
              <a:buClrTx/>
              <a:buFontTx/>
              <a:buNone/>
            </a:pPr>
            <a:r>
              <a:rPr lang="fr-FR" altLang="el-GR" sz="1800" dirty="0">
                <a:solidFill>
                  <a:schemeClr val="bg1"/>
                </a:solidFill>
                <a:latin typeface="Calibri" panose="020F0502020204030204" pitchFamily="34" charset="0"/>
              </a:rPr>
              <a:t>http://</a:t>
            </a:r>
            <a:r>
              <a:rPr lang="fr-FR" altLang="el-GR" sz="1800" dirty="0">
                <a:solidFill>
                  <a:schemeClr val="tx1"/>
                </a:solidFill>
                <a:latin typeface="Calibri" panose="020F0502020204030204" pitchFamily="34" charset="0"/>
              </a:rPr>
              <a:t>www.grigorisbooks.gr/datafiles/Pages%20from%20arguropoulou_diadikasia_lipsis_print.pdf</a:t>
            </a:r>
            <a:endParaRPr lang="el-GR" altLang="el-GR" sz="1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ClrTx/>
              <a:buFontTx/>
              <a:buNone/>
            </a:pPr>
            <a:r>
              <a:rPr lang="en-US" altLang="el-GR" sz="1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>
              <a:buClrTx/>
              <a:buFontTx/>
              <a:buNone/>
            </a:pPr>
            <a:endParaRPr lang="el-GR" altLang="el-GR" sz="2800" dirty="0"/>
          </a:p>
        </p:txBody>
      </p:sp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Θέση κειμένου 2">
            <a:extLst>
              <a:ext uri="{FF2B5EF4-FFF2-40B4-BE49-F238E27FC236}">
                <a16:creationId xmlns:a16="http://schemas.microsoft.com/office/drawing/2014/main" id="{EC7F8208-8F11-98B2-0191-E2A1767761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0286" y="1969573"/>
            <a:ext cx="12549940" cy="73342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76194" indent="0">
              <a:lnSpc>
                <a:spcPct val="150000"/>
              </a:lnSpc>
              <a:spcAft>
                <a:spcPct val="0"/>
              </a:spcAft>
            </a:pPr>
            <a:r>
              <a:rPr lang="el-GR" altLang="el-GR" sz="1500" b="1" dirty="0">
                <a:highlight>
                  <a:srgbClr val="FFFF00"/>
                </a:highlight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"</a:t>
            </a:r>
            <a:r>
              <a:rPr lang="el-GR" altLang="el-GR" sz="1800" b="1" dirty="0">
                <a:highlight>
                  <a:srgbClr val="FFFF00"/>
                </a:highlight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Hope Theory", Μοντέλο Επαγγελματικής Ανάπτυξης Εστιασμένο στην Ελπίδα</a:t>
            </a:r>
            <a:endParaRPr lang="en-US" altLang="el-GR" sz="1800" b="1" dirty="0">
              <a:highlight>
                <a:srgbClr val="FFFF00"/>
              </a:highlight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76194" indent="0">
              <a:lnSpc>
                <a:spcPct val="150000"/>
              </a:lnSpc>
              <a:spcAft>
                <a:spcPct val="0"/>
              </a:spcAft>
            </a:pPr>
            <a:r>
              <a:rPr lang="en-US" altLang="el-GR" sz="1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https://www.youtube.com/watch?v=CM5BJIdDBm0&amp;t=235s</a:t>
            </a:r>
            <a:endParaRPr lang="el-GR" altLang="el-GR" sz="1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76194" indent="0">
              <a:lnSpc>
                <a:spcPct val="150000"/>
              </a:lnSpc>
              <a:spcAft>
                <a:spcPct val="0"/>
              </a:spcAft>
            </a:pPr>
            <a:r>
              <a:rPr lang="el-GR" altLang="el-GR" sz="1800" b="1" dirty="0" err="1">
                <a:highlight>
                  <a:srgbClr val="FFFF00"/>
                </a:highlight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Hope</a:t>
            </a:r>
            <a:r>
              <a:rPr lang="el-GR" altLang="el-GR" sz="1800" b="1" dirty="0">
                <a:highlight>
                  <a:srgbClr val="FFFF00"/>
                </a:highlight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Theory“</a:t>
            </a:r>
            <a:r>
              <a:rPr lang="en-US" altLang="el-GR" sz="1800" b="1" dirty="0">
                <a:highlight>
                  <a:srgbClr val="FFFF00"/>
                </a:highlight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  <a:r>
              <a:rPr lang="el-GR" altLang="el-GR" sz="1800" b="1" dirty="0">
                <a:highlight>
                  <a:srgbClr val="FFFF00"/>
                </a:highlight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Θεωρία της Ελπίδας εστιασμένη σε επαγγελματικά περιβάλλοντα</a:t>
            </a:r>
            <a:endParaRPr lang="en-US" altLang="el-GR" sz="1800" b="1" dirty="0">
              <a:highlight>
                <a:srgbClr val="FFFF00"/>
              </a:highlight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76194" indent="0">
              <a:lnSpc>
                <a:spcPct val="150000"/>
              </a:lnSpc>
              <a:spcAft>
                <a:spcPct val="0"/>
              </a:spcAft>
            </a:pPr>
            <a:r>
              <a:rPr lang="en-US" altLang="el-GR" sz="1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https://www.youtube.com/watch?v=igjQ3ybw2UY</a:t>
            </a:r>
            <a:r>
              <a:rPr lang="en-US" altLang="el-GR" sz="1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  <a:endParaRPr lang="el-GR" altLang="el-GR" sz="1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76194" indent="0">
              <a:lnSpc>
                <a:spcPct val="150000"/>
              </a:lnSpc>
              <a:spcAft>
                <a:spcPct val="0"/>
              </a:spcAft>
            </a:pPr>
            <a:r>
              <a:rPr lang="el-GR" altLang="el-GR" sz="1800" b="1" dirty="0">
                <a:highlight>
                  <a:srgbClr val="FFFF00"/>
                </a:highlight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Η Ελπίδα ως ψυχολογικό όχημα Ζωής</a:t>
            </a:r>
            <a:endParaRPr lang="en-US" altLang="el-GR" sz="1800" b="1" dirty="0">
              <a:highlight>
                <a:srgbClr val="FFFF00"/>
              </a:highlight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76194" indent="0">
              <a:lnSpc>
                <a:spcPct val="150000"/>
              </a:lnSpc>
              <a:spcAft>
                <a:spcPct val="0"/>
              </a:spcAft>
            </a:pPr>
            <a:r>
              <a:rPr lang="en-US" altLang="el-GR" sz="1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https://www.youtube.com/watch?v=P8l7fkRevA0&amp;t=9s</a:t>
            </a:r>
            <a:r>
              <a:rPr lang="en-US" altLang="el-GR" sz="1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  <a:endParaRPr lang="el-GR" altLang="el-GR" sz="1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76194" indent="0">
              <a:lnSpc>
                <a:spcPct val="150000"/>
              </a:lnSpc>
              <a:spcAft>
                <a:spcPct val="0"/>
              </a:spcAft>
            </a:pPr>
            <a:r>
              <a:rPr lang="el-GR" altLang="el-GR" sz="1800" b="1" dirty="0">
                <a:highlight>
                  <a:srgbClr val="FFFF00"/>
                </a:highlight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Η Δύναμη της Ελπίδας στις Αποφάσεις μας</a:t>
            </a:r>
            <a:endParaRPr lang="en-US" altLang="el-GR" sz="1800" b="1" dirty="0">
              <a:highlight>
                <a:srgbClr val="FFFF00"/>
              </a:highlight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76194" indent="0">
              <a:lnSpc>
                <a:spcPct val="150000"/>
              </a:lnSpc>
              <a:spcAft>
                <a:spcPct val="0"/>
              </a:spcAft>
            </a:pPr>
            <a:r>
              <a:rPr lang="en-US" altLang="el-GR" sz="1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https://www.youtube.com/watch?v=L8Vr-cOTzJY&amp;t=3181s</a:t>
            </a:r>
            <a:r>
              <a:rPr lang="en-US" altLang="el-GR" sz="1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</a:p>
          <a:p>
            <a:pPr marL="76194" indent="0">
              <a:lnSpc>
                <a:spcPct val="150000"/>
              </a:lnSpc>
              <a:spcAft>
                <a:spcPct val="0"/>
              </a:spcAft>
            </a:pPr>
            <a:r>
              <a:rPr lang="el-GR" altLang="el-GR" sz="1800" b="1" dirty="0">
                <a:highlight>
                  <a:srgbClr val="FFFF00"/>
                </a:highlight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Πώς με ποιον τρόπο μπορεί να επανακάμψουμε όταν συμβεί ένα στρεσογόνο γεγονός/τραύμα</a:t>
            </a:r>
            <a:endParaRPr lang="en-US" altLang="el-GR" sz="1800" b="1" dirty="0">
              <a:highlight>
                <a:srgbClr val="FFFF00"/>
              </a:highlight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76194" indent="0">
              <a:lnSpc>
                <a:spcPct val="150000"/>
              </a:lnSpc>
              <a:spcAft>
                <a:spcPct val="0"/>
              </a:spcAft>
            </a:pPr>
            <a:r>
              <a:rPr lang="en-US" altLang="el-GR" sz="1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https://www.youtube.com/watch?v=jdy2NCktZ-g&amp;t=105s</a:t>
            </a:r>
            <a:r>
              <a:rPr lang="en-US" altLang="el-GR" sz="1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</a:p>
          <a:p>
            <a:pPr marL="76194" indent="0">
              <a:lnSpc>
                <a:spcPct val="150000"/>
              </a:lnSpc>
              <a:spcAft>
                <a:spcPct val="0"/>
              </a:spcAft>
            </a:pPr>
            <a:r>
              <a:rPr lang="el-GR" altLang="el-GR" sz="1800" b="1" dirty="0">
                <a:highlight>
                  <a:srgbClr val="FFFF00"/>
                </a:highlight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Μιλάμε για την αποτυχία...Αλλιώς !</a:t>
            </a:r>
            <a:endParaRPr lang="en-US" altLang="el-GR" sz="1800" b="1" dirty="0">
              <a:highlight>
                <a:srgbClr val="FFFF00"/>
              </a:highlight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76194" indent="0">
              <a:lnSpc>
                <a:spcPct val="150000"/>
              </a:lnSpc>
              <a:spcAft>
                <a:spcPct val="0"/>
              </a:spcAft>
            </a:pPr>
            <a:r>
              <a:rPr lang="en-US" altLang="el-GR" sz="1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https://www.youtube.com/watch?v=yX6US6wEmCU&amp;t=416s</a:t>
            </a:r>
            <a:r>
              <a:rPr lang="en-US" altLang="el-GR" sz="1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  <a:endParaRPr lang="el-GR" altLang="el-GR" sz="1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76194" indent="0">
              <a:lnSpc>
                <a:spcPct val="150000"/>
              </a:lnSpc>
              <a:spcAft>
                <a:spcPct val="0"/>
              </a:spcAft>
            </a:pPr>
            <a:r>
              <a:rPr lang="el-GR" altLang="el-GR" sz="1800" b="1" dirty="0">
                <a:highlight>
                  <a:srgbClr val="FFFF00"/>
                </a:highlight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Ε.Χ.Ε. Αγάπη! Η σύνδεση της έννοιας της αγάπης με τις έννοιες Ένστικτο, Χάος και Ελπίδα!</a:t>
            </a:r>
          </a:p>
          <a:p>
            <a:pPr marL="76194" indent="0">
              <a:lnSpc>
                <a:spcPct val="150000"/>
              </a:lnSpc>
              <a:spcAft>
                <a:spcPct val="0"/>
              </a:spcAft>
            </a:pPr>
            <a:r>
              <a:rPr lang="en-US" altLang="el-GR" sz="1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https://www.youtube.com/watch?v=9VLP524P7YE</a:t>
            </a:r>
            <a:r>
              <a:rPr lang="el-GR" altLang="el-GR" sz="1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  <a:endParaRPr lang="en-US" altLang="el-GR" sz="1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76194" indent="0">
              <a:lnSpc>
                <a:spcPct val="150000"/>
              </a:lnSpc>
              <a:spcAft>
                <a:spcPct val="0"/>
              </a:spcAft>
            </a:pPr>
            <a:r>
              <a:rPr lang="el-GR" altLang="el-GR" sz="1800" b="1" dirty="0">
                <a:highlight>
                  <a:srgbClr val="FFFF00"/>
                </a:highlight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Διαδίκτυο &amp; Εφηβεία! Άραγε, Συρρίκνωση ή Επέκταση του κόσμου των παιδιών;</a:t>
            </a:r>
            <a:endParaRPr lang="en-US" altLang="el-GR" sz="1800" b="1" dirty="0">
              <a:highlight>
                <a:srgbClr val="FFFF00"/>
              </a:highlight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76194" indent="0">
              <a:lnSpc>
                <a:spcPct val="150000"/>
              </a:lnSpc>
              <a:spcAft>
                <a:spcPct val="0"/>
              </a:spcAft>
            </a:pPr>
            <a:r>
              <a:rPr lang="en-US" altLang="el-GR" sz="1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https://www.youtube.com/watch?v=V31KLhCxhKM&amp;t=2245s</a:t>
            </a:r>
            <a:r>
              <a:rPr lang="en-US" altLang="el-GR" sz="1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</a:p>
          <a:p>
            <a:pPr marL="76194" indent="0">
              <a:lnSpc>
                <a:spcPct val="150000"/>
              </a:lnSpc>
              <a:spcAft>
                <a:spcPct val="0"/>
              </a:spcAft>
            </a:pPr>
            <a:r>
              <a:rPr lang="el-GR" altLang="el-GR" sz="1800" b="1" dirty="0">
                <a:highlight>
                  <a:srgbClr val="FFFF00"/>
                </a:highlight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GR -Συμβουλές Διαχείρισης ΑΓΧΟΥΣ για Γονείς και Μαθητές στις Πανελλήνιες για οικογενειακή ΕΥΕΞΙΑ!</a:t>
            </a:r>
            <a:endParaRPr lang="en-US" altLang="el-GR" sz="1800" b="1" dirty="0">
              <a:highlight>
                <a:srgbClr val="FFFF00"/>
              </a:highlight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76194" indent="0">
              <a:lnSpc>
                <a:spcPct val="150000"/>
              </a:lnSpc>
              <a:spcAft>
                <a:spcPct val="0"/>
              </a:spcAft>
            </a:pPr>
            <a:r>
              <a:rPr lang="en-US" altLang="el-GR" sz="1800" b="1" u="sng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https://www.youtube.com/watch?v=Qiq6OVSdMNM&amp;t=575s </a:t>
            </a:r>
          </a:p>
        </p:txBody>
      </p:sp>
      <p:pic>
        <p:nvPicPr>
          <p:cNvPr id="40965" name="Εικόνα 4">
            <a:extLst>
              <a:ext uri="{FF2B5EF4-FFF2-40B4-BE49-F238E27FC236}">
                <a16:creationId xmlns:a16="http://schemas.microsoft.com/office/drawing/2014/main" id="{58A02915-D901-D916-240E-6BB8E1B35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305" y="1190455"/>
            <a:ext cx="47879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Εικόνα 6">
            <a:extLst>
              <a:ext uri="{FF2B5EF4-FFF2-40B4-BE49-F238E27FC236}">
                <a16:creationId xmlns:a16="http://schemas.microsoft.com/office/drawing/2014/main" id="{E6AEFCBE-C677-86F4-DCC9-1FE66E3B1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9206" y="7355964"/>
            <a:ext cx="480695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Εικόνα 2" descr="Εικόνα που περιέχει άνδρας, τοίχος, άτομο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8EB0F74F-56D1-0405-E353-621D80929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305" y="4208189"/>
            <a:ext cx="47879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ικόνα 1" descr="Εικόνα που περιέχει λογότυπο, σύμβολο, γραφικά, κόκκινο&#10;&#10;Περιγραφή που δημιουργήθηκε αυτόματα">
            <a:extLst>
              <a:ext uri="{FF2B5EF4-FFF2-40B4-BE49-F238E27FC236}">
                <a16:creationId xmlns:a16="http://schemas.microsoft.com/office/drawing/2014/main" id="{C19833B5-C6B6-1D56-1655-C719C68DB6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84161" y="395578"/>
            <a:ext cx="679004" cy="679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914D02-E979-0852-0E59-844A70C04EA5}"/>
              </a:ext>
            </a:extLst>
          </p:cNvPr>
          <p:cNvSpPr txBox="1"/>
          <p:nvPr/>
        </p:nvSpPr>
        <p:spPr>
          <a:xfrm>
            <a:off x="10296129" y="481164"/>
            <a:ext cx="75598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The School of Body Language in Public Speaking </a:t>
            </a:r>
            <a:endParaRPr lang="el-GR"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93908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3D60ED4-B0B6-7DB4-F8D7-EDDC1BB8E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1B4B659-A077-0713-DC3E-AE71A31EE27C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900112" y="1520709"/>
            <a:ext cx="7343775" cy="7343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ACE723-1501-C182-D343-D87E8ED38DF6}"/>
              </a:ext>
            </a:extLst>
          </p:cNvPr>
          <p:cNvSpPr txBox="1"/>
          <p:nvPr/>
        </p:nvSpPr>
        <p:spPr>
          <a:xfrm>
            <a:off x="9522125" y="3423134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Podcast 2</a:t>
            </a:r>
            <a:r>
              <a:rPr lang="el-GR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l-GR" sz="2400" b="1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JobTalks: Πες το και </a:t>
            </a:r>
            <a:r>
              <a:rPr lang="el-GR" sz="2400" b="1" i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Δείξ</a:t>
            </a:r>
            <a:r>
              <a:rPr lang="el-GR" sz="2400" b="1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το Σωστά! </a:t>
            </a:r>
          </a:p>
          <a:p>
            <a:pPr algn="ctr"/>
            <a:r>
              <a:rPr lang="el-GR" sz="2400" b="1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Πώς να Απαντήσεις σε Προσφορές από Άλλες Εταιρείες Χωρίς να Ρισκάρεις τη Σχέση με τον Τωρινό Εργοδότη</a:t>
            </a:r>
            <a:endParaRPr lang="en-US" sz="2400" b="1" i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https://www.youtube.com/live/4eraBYN4kzE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9171E3-B815-31C4-610E-1EAD54F3113F}"/>
              </a:ext>
            </a:extLst>
          </p:cNvPr>
          <p:cNvSpPr txBox="1"/>
          <p:nvPr/>
        </p:nvSpPr>
        <p:spPr>
          <a:xfrm>
            <a:off x="9007415" y="8951165"/>
            <a:ext cx="91510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i="1" dirty="0">
                <a:latin typeface="Calibri" panose="020F0502020204030204" pitchFamily="34" charset="0"/>
                <a:cs typeface="Calibri" panose="020F0502020204030204" pitchFamily="34" charset="0"/>
              </a:rPr>
              <a:t>Για να συμμετάσχετε, στείλτε μας email στο </a:t>
            </a:r>
            <a:r>
              <a:rPr lang="el-GR" sz="2400" i="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roikono@gmail.com</a:t>
            </a:r>
            <a:r>
              <a:rPr lang="el-GR" sz="2400" i="1" dirty="0">
                <a:latin typeface="Calibri" panose="020F0502020204030204" pitchFamily="34" charset="0"/>
                <a:cs typeface="Calibri" panose="020F0502020204030204" pitchFamily="34" charset="0"/>
              </a:rPr>
              <a:t>. Μετά από κάθε </a:t>
            </a:r>
            <a:r>
              <a:rPr lang="el-G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podcast</a:t>
            </a:r>
            <a:r>
              <a:rPr lang="el-GR" sz="2400" i="1" dirty="0">
                <a:latin typeface="Calibri" panose="020F0502020204030204" pitchFamily="34" charset="0"/>
                <a:cs typeface="Calibri" panose="020F0502020204030204" pitchFamily="34" charset="0"/>
              </a:rPr>
              <a:t> θα λάβετε επίσης ένα δωράκι , το </a:t>
            </a:r>
            <a:r>
              <a:rPr lang="el-G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Job</a:t>
            </a:r>
            <a:r>
              <a:rPr lang="el-GR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Talks</a:t>
            </a:r>
            <a:r>
              <a:rPr lang="el-GR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booklet</a:t>
            </a:r>
            <a:r>
              <a:rPr lang="el-GR" sz="2400" i="1" dirty="0">
                <a:latin typeface="Calibri" panose="020F0502020204030204" pitchFamily="34" charset="0"/>
                <a:cs typeface="Calibri" panose="020F0502020204030204" pitchFamily="34" charset="0"/>
              </a:rPr>
              <a:t>, το οποίο θα ενισχύσει την προετοιμασία σας!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291D2-C631-DAB0-1DA0-3AE444B21104}"/>
              </a:ext>
            </a:extLst>
          </p:cNvPr>
          <p:cNvSpPr txBox="1"/>
          <p:nvPr/>
        </p:nvSpPr>
        <p:spPr>
          <a:xfrm>
            <a:off x="9809430" y="1335836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Podcast 1</a:t>
            </a:r>
          </a:p>
          <a:p>
            <a:pPr algn="ctr"/>
            <a:r>
              <a:rPr lang="el-GR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JobTalks: </a:t>
            </a:r>
            <a:r>
              <a:rPr lang="el-GR" sz="2400" b="1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Πες το και </a:t>
            </a:r>
            <a:r>
              <a:rPr lang="el-GR" sz="2400" b="1" i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Δείξ</a:t>
            </a:r>
            <a:r>
              <a:rPr lang="el-GR" sz="2400" b="1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το Σωστά! </a:t>
            </a:r>
          </a:p>
          <a:p>
            <a:pPr algn="ctr"/>
            <a:r>
              <a:rPr lang="el-GR" sz="2400" b="1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μυστικό της επιτυχίας σε κάθε συνέντευξη</a:t>
            </a:r>
            <a:endParaRPr lang="en-US" sz="2400" b="1" i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https://www.youtube.com/live/gbMINdtdfAw</a:t>
            </a:r>
            <a:r>
              <a:rPr lang="el-GR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DDC968-0078-89DE-1BB0-522B6FD7EA7B}"/>
              </a:ext>
            </a:extLst>
          </p:cNvPr>
          <p:cNvSpPr txBox="1"/>
          <p:nvPr/>
        </p:nvSpPr>
        <p:spPr>
          <a:xfrm>
            <a:off x="9714337" y="6002483"/>
            <a:ext cx="79670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Podcast 3 </a:t>
            </a:r>
          </a:p>
          <a:p>
            <a:pPr algn="ctr"/>
            <a:r>
              <a:rPr lang="el-GR" sz="2400" b="1" i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JobTalks</a:t>
            </a:r>
            <a:r>
              <a:rPr lang="el-GR" sz="2400" b="1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Πες το και </a:t>
            </a:r>
            <a:r>
              <a:rPr lang="el-GR" sz="2400" b="1" i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Δείξ</a:t>
            </a:r>
            <a:r>
              <a:rPr lang="el-GR" sz="2400" b="1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το Σωστά! </a:t>
            </a:r>
          </a:p>
          <a:p>
            <a:pPr algn="ctr"/>
            <a:r>
              <a:rPr lang="el-GR" sz="2400" b="1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Τέχνη της Στρατηγικής Επικοινωνίας – Πώς να Απαντάς σε Δύσκολες Ερωτήσεις με Αυτοπεποίθηση </a:t>
            </a:r>
          </a:p>
          <a:p>
            <a:pPr algn="ctr"/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https://www.youtube.com/watch?app=desktop&amp;v=R2Ot5UZVc40</a:t>
            </a:r>
            <a:r>
              <a:rPr lang="el-GR" sz="2400" b="1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653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type="subTitle" idx="1"/>
          </p:nvPr>
        </p:nvSpPr>
        <p:spPr>
          <a:xfrm>
            <a:off x="-2991173" y="2525194"/>
            <a:ext cx="11527709" cy="2121137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sz="12000" dirty="0">
                <a:solidFill>
                  <a:schemeClr val="bg2">
                    <a:lumMod val="75000"/>
                  </a:schemeClr>
                </a:solidFill>
                <a:highlight>
                  <a:srgbClr val="FFFF00"/>
                </a:highlight>
                <a:latin typeface="Calibri" pitchFamily="34" charset="0"/>
              </a:rPr>
              <a:t>Ευχαριστούμε </a:t>
            </a:r>
          </a:p>
          <a:p>
            <a:pPr>
              <a:buNone/>
            </a:pPr>
            <a:r>
              <a:rPr lang="el-GR" sz="12000" dirty="0">
                <a:solidFill>
                  <a:schemeClr val="bg2">
                    <a:lumMod val="75000"/>
                  </a:schemeClr>
                </a:solidFill>
                <a:highlight>
                  <a:srgbClr val="FFFF00"/>
                </a:highlight>
                <a:latin typeface="Calibri" pitchFamily="34" charset="0"/>
              </a:rPr>
              <a:t>για την </a:t>
            </a:r>
          </a:p>
          <a:p>
            <a:pPr>
              <a:buNone/>
            </a:pPr>
            <a:r>
              <a:rPr lang="el-GR" sz="12000" dirty="0">
                <a:solidFill>
                  <a:schemeClr val="bg2">
                    <a:lumMod val="75000"/>
                  </a:schemeClr>
                </a:solidFill>
                <a:highlight>
                  <a:srgbClr val="FFFF00"/>
                </a:highlight>
                <a:latin typeface="Calibri" pitchFamily="34" charset="0"/>
              </a:rPr>
              <a:t>προσοχή σας!</a:t>
            </a:r>
            <a:endParaRPr lang="en-US" sz="12000" dirty="0">
              <a:solidFill>
                <a:schemeClr val="bg2">
                  <a:lumMod val="75000"/>
                </a:schemeClr>
              </a:solidFill>
              <a:highlight>
                <a:srgbClr val="FFFF00"/>
              </a:highlight>
              <a:latin typeface="Calibri" pitchFamily="34" charset="0"/>
            </a:endParaRPr>
          </a:p>
          <a:p>
            <a:pPr>
              <a:buNone/>
            </a:pPr>
            <a:endParaRPr lang="en-US" sz="12000" dirty="0">
              <a:solidFill>
                <a:schemeClr val="bg2">
                  <a:lumMod val="75000"/>
                </a:schemeClr>
              </a:solidFill>
              <a:highlight>
                <a:srgbClr val="FFFF00"/>
              </a:highlight>
              <a:latin typeface="Calibri" pitchFamily="34" charset="0"/>
            </a:endParaRPr>
          </a:p>
          <a:p>
            <a:pPr>
              <a:buNone/>
            </a:pPr>
            <a:r>
              <a:rPr lang="el-GR" sz="12000" dirty="0">
                <a:solidFill>
                  <a:schemeClr val="bg2">
                    <a:lumMod val="75000"/>
                  </a:schemeClr>
                </a:solidFill>
                <a:highlight>
                  <a:srgbClr val="FFFF00"/>
                </a:highlight>
                <a:latin typeface="Calibri" pitchFamily="34" charset="0"/>
              </a:rPr>
              <a:t>Ευχόμαστε ό,τι</a:t>
            </a:r>
            <a:r>
              <a:rPr lang="en-US" sz="12000" dirty="0">
                <a:solidFill>
                  <a:schemeClr val="bg2">
                    <a:lumMod val="75000"/>
                  </a:schemeClr>
                </a:solidFill>
                <a:highlight>
                  <a:srgbClr val="FFFF00"/>
                </a:highlight>
                <a:latin typeface="Calibri" pitchFamily="34" charset="0"/>
              </a:rPr>
              <a:t> </a:t>
            </a:r>
            <a:r>
              <a:rPr lang="el-GR" sz="12000" dirty="0">
                <a:solidFill>
                  <a:schemeClr val="bg2">
                    <a:lumMod val="75000"/>
                  </a:schemeClr>
                </a:solidFill>
                <a:highlight>
                  <a:srgbClr val="FFFF00"/>
                </a:highlight>
                <a:latin typeface="Calibri" pitchFamily="34" charset="0"/>
              </a:rPr>
              <a:t>καλύτερο στο</a:t>
            </a:r>
            <a:r>
              <a:rPr lang="en-US" sz="12000" dirty="0">
                <a:solidFill>
                  <a:schemeClr val="bg2">
                    <a:lumMod val="75000"/>
                  </a:schemeClr>
                </a:solidFill>
                <a:highlight>
                  <a:srgbClr val="FFFF00"/>
                </a:highlight>
                <a:latin typeface="Calibri" pitchFamily="34" charset="0"/>
              </a:rPr>
              <a:t> </a:t>
            </a:r>
          </a:p>
          <a:p>
            <a:pPr>
              <a:buNone/>
            </a:pPr>
            <a:r>
              <a:rPr lang="el-GR" sz="12000" dirty="0">
                <a:solidFill>
                  <a:schemeClr val="bg2">
                    <a:lumMod val="75000"/>
                  </a:schemeClr>
                </a:solidFill>
                <a:highlight>
                  <a:srgbClr val="FFFF00"/>
                </a:highlight>
                <a:latin typeface="Calibri" pitchFamily="34" charset="0"/>
              </a:rPr>
              <a:t>σχεδιασμό της περαιτέρω </a:t>
            </a:r>
            <a:endParaRPr lang="en-US" sz="12000" dirty="0">
              <a:solidFill>
                <a:schemeClr val="bg2">
                  <a:lumMod val="75000"/>
                </a:schemeClr>
              </a:solidFill>
              <a:highlight>
                <a:srgbClr val="FFFF00"/>
              </a:highlight>
              <a:latin typeface="Calibri" pitchFamily="34" charset="0"/>
            </a:endParaRPr>
          </a:p>
          <a:p>
            <a:pPr>
              <a:buNone/>
            </a:pPr>
            <a:r>
              <a:rPr lang="el-GR" sz="12000" dirty="0">
                <a:solidFill>
                  <a:schemeClr val="bg2">
                    <a:lumMod val="75000"/>
                  </a:schemeClr>
                </a:solidFill>
                <a:highlight>
                  <a:srgbClr val="FFFF00"/>
                </a:highlight>
                <a:latin typeface="Calibri" pitchFamily="34" charset="0"/>
              </a:rPr>
              <a:t>εκπαιδευτικής και </a:t>
            </a:r>
            <a:endParaRPr lang="en-US" sz="12000" dirty="0">
              <a:solidFill>
                <a:schemeClr val="bg2">
                  <a:lumMod val="75000"/>
                </a:schemeClr>
              </a:solidFill>
              <a:highlight>
                <a:srgbClr val="FFFF00"/>
              </a:highlight>
              <a:latin typeface="Calibri" pitchFamily="34" charset="0"/>
            </a:endParaRPr>
          </a:p>
          <a:p>
            <a:pPr>
              <a:buNone/>
            </a:pPr>
            <a:r>
              <a:rPr lang="el-GR" sz="12000" dirty="0">
                <a:solidFill>
                  <a:schemeClr val="bg2">
                    <a:lumMod val="75000"/>
                  </a:schemeClr>
                </a:solidFill>
                <a:highlight>
                  <a:srgbClr val="FFFF00"/>
                </a:highlight>
                <a:latin typeface="Calibri" pitchFamily="34" charset="0"/>
              </a:rPr>
              <a:t>επαγγελματικής σας πορείας!</a:t>
            </a:r>
          </a:p>
          <a:p>
            <a:pPr>
              <a:buNone/>
            </a:pPr>
            <a:endParaRPr lang="el-GR" sz="56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EC1406-FD44-87ED-BAA0-EADB714C931B}"/>
              </a:ext>
            </a:extLst>
          </p:cNvPr>
          <p:cNvSpPr txBox="1"/>
          <p:nvPr/>
        </p:nvSpPr>
        <p:spPr>
          <a:xfrm>
            <a:off x="5787152" y="5378205"/>
            <a:ext cx="5928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371531"/>
            <a:r>
              <a:rPr lang="el-GR" sz="15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Αριστείδης Λορέντζος</a:t>
            </a:r>
          </a:p>
          <a:p>
            <a:pPr algn="r" defTabSz="1371531"/>
            <a:r>
              <a:rPr lang="el-GR" sz="15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Ψυχολόγος – Σύμβουλος Σταδιοδρομίας (</a:t>
            </a:r>
            <a:r>
              <a:rPr lang="en-US" sz="15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M.Sc.</a:t>
            </a:r>
            <a:r>
              <a:rPr lang="el-GR" sz="15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defTabSz="1371531"/>
            <a:endParaRPr lang="en-US" sz="15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defTabSz="1371531"/>
            <a:endParaRPr lang="el-GR" sz="2100" b="1" dirty="0">
              <a:solidFill>
                <a:schemeClr val="bg2">
                  <a:lumMod val="75000"/>
                </a:scheme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1081E6-0EED-6451-57B0-172A2E1DC132}"/>
              </a:ext>
            </a:extLst>
          </p:cNvPr>
          <p:cNvSpPr txBox="1"/>
          <p:nvPr/>
        </p:nvSpPr>
        <p:spPr>
          <a:xfrm>
            <a:off x="11886391" y="1737996"/>
            <a:ext cx="5786846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531"/>
            <a:r>
              <a:rPr lang="el-GR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O </a:t>
            </a:r>
            <a:r>
              <a:rPr lang="el-GR" sz="1800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Aριστείδης</a:t>
            </a:r>
            <a:r>
              <a:rPr lang="el-GR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 Λορέντζος είναι Ψυχολόγος με μεταπτυχιακές σπουδές στη Συμβουλευτική και στον Επαγγελματικό Προσανατολισμό. Το παρόν διάστημα εργάζεται στο Γραφείο Διασύνδεσης του ΕΚΠΑ και στην </a:t>
            </a:r>
            <a:r>
              <a:rPr lang="el-GR" sz="1800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ΑμΚΕ</a:t>
            </a:r>
            <a:r>
              <a:rPr lang="el-GR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 ΕΞΕΛΙΞΗ ΖΩΗΣ, ενώ στο παρελθόν έχει διατελέσει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A</a:t>
            </a:r>
            <a:r>
              <a:rPr lang="el-GR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καδημαϊκός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Y</a:t>
            </a:r>
            <a:r>
              <a:rPr lang="el-GR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πότροφος στη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 Mo</a:t>
            </a:r>
            <a:r>
              <a:rPr lang="el-GR" sz="1800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νάδα</a:t>
            </a:r>
            <a:r>
              <a:rPr lang="el-GR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 Εφηβικής Υγείας της Β’ Παιδιατρικής Παν/</a:t>
            </a:r>
            <a:r>
              <a:rPr lang="el-GR" sz="1800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μιακής</a:t>
            </a:r>
            <a:r>
              <a:rPr lang="el-GR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 Κλινικής του Νοσοκομείου </a:t>
            </a:r>
            <a:r>
              <a:rPr lang="el-GR" sz="1800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Παίδων</a:t>
            </a:r>
            <a:r>
              <a:rPr lang="el-GR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 «Π. &amp; Α. Κυριακού».</a:t>
            </a:r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Akatab"/>
              <a:cs typeface="Akatab"/>
              <a:sym typeface="Akatab"/>
            </a:endParaRPr>
          </a:p>
          <a:p>
            <a:pPr algn="just" defTabSz="1371531"/>
            <a:endParaRPr lang="el-GR" sz="180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Akatab"/>
              <a:cs typeface="Akatab"/>
              <a:sym typeface="Akatab"/>
            </a:endParaRPr>
          </a:p>
          <a:p>
            <a:pPr algn="just" defTabSz="1371531"/>
            <a:r>
              <a:rPr lang="el-GR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Η επαγγελματική του διαδρομή στρέφεται γύρω από την </a:t>
            </a:r>
            <a:r>
              <a:rPr lang="el-GR" sz="1800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ψυχοσυναισθηματική</a:t>
            </a:r>
            <a:r>
              <a:rPr lang="el-GR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 ενδυνάμωση και τη συμβουλευτική σταδιοδρομίας εφήβων, γονέων και νεαρών ενηλίκων. </a:t>
            </a:r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Akatab"/>
              <a:cs typeface="Akatab"/>
              <a:sym typeface="Akatab"/>
            </a:endParaRPr>
          </a:p>
          <a:p>
            <a:pPr algn="just" defTabSz="1371531"/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Akatab"/>
              <a:cs typeface="Akatab"/>
              <a:sym typeface="Akatab"/>
            </a:endParaRPr>
          </a:p>
          <a:p>
            <a:pPr algn="just" defTabSz="1371531"/>
            <a:r>
              <a:rPr lang="el-GR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Επίσης, διαθέτει ερευνητικό έργο με δημοσιεύσεις σε επιστημονικά περιοδικά, συγγραφή κεφαλαίων σε βιβλία και εισηγήσεις σε συνέδρια. </a:t>
            </a:r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Akatab"/>
              <a:cs typeface="Akatab"/>
              <a:sym typeface="Akatab"/>
            </a:endParaRPr>
          </a:p>
          <a:p>
            <a:pPr algn="just" defTabSz="1371531"/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Akatab"/>
              <a:cs typeface="Akatab"/>
              <a:sym typeface="Akatab"/>
            </a:endParaRPr>
          </a:p>
          <a:p>
            <a:pPr algn="just" defTabSz="1371531"/>
            <a:r>
              <a:rPr lang="el-GR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Συχνά, δημοσιεύονται συνεντεύξεις του στο κανάλι: “The </a:t>
            </a:r>
            <a:r>
              <a:rPr lang="el-GR" sz="1800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School</a:t>
            </a:r>
            <a:r>
              <a:rPr lang="el-GR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 of </a:t>
            </a:r>
            <a:r>
              <a:rPr lang="el-GR" sz="1800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Body</a:t>
            </a:r>
            <a:r>
              <a:rPr lang="el-GR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 </a:t>
            </a:r>
            <a:r>
              <a:rPr lang="el-GR" sz="1800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Language</a:t>
            </a:r>
            <a:r>
              <a:rPr lang="el-GR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 in </a:t>
            </a:r>
            <a:r>
              <a:rPr lang="el-GR" sz="1800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Public</a:t>
            </a:r>
            <a:r>
              <a:rPr lang="el-GR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 </a:t>
            </a:r>
            <a:r>
              <a:rPr lang="el-GR" sz="1800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Speaking</a:t>
            </a:r>
            <a:r>
              <a:rPr lang="el-GR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” στην πλατφόρμα </a:t>
            </a:r>
            <a:r>
              <a:rPr lang="el-GR" sz="1800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Youtube</a:t>
            </a:r>
            <a:r>
              <a:rPr lang="el-GR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 (ενδεικτικοί τίτλοι: «</a:t>
            </a:r>
            <a:r>
              <a:rPr lang="el-GR" sz="1800" i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Η Δύναμη της Ελπίδας στις Αποφάσεις Μας</a:t>
            </a:r>
            <a:r>
              <a:rPr lang="el-GR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», «</a:t>
            </a:r>
            <a:r>
              <a:rPr lang="el-GR" sz="1800" i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Μιλάμε για την Αποτυχία… Αλλιώς</a:t>
            </a:r>
            <a:r>
              <a:rPr lang="el-GR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Akatab"/>
                <a:cs typeface="Akatab"/>
                <a:sym typeface="Akatab"/>
              </a:rPr>
              <a:t>!» κ.ά..).</a:t>
            </a:r>
          </a:p>
          <a:p>
            <a:pPr defTabSz="1371531"/>
            <a:endParaRPr lang="el-GR" sz="2100" dirty="0">
              <a:solidFill>
                <a:schemeClr val="bg2">
                  <a:lumMod val="75000"/>
                </a:schemeClr>
              </a:solidFill>
              <a:latin typeface="Calibri"/>
            </a:endParaRPr>
          </a:p>
        </p:txBody>
      </p:sp>
      <p:pic>
        <p:nvPicPr>
          <p:cNvPr id="7" name="Εικόνα 6" descr="Εικόνα που περιέχει ανθρώπινο πρόσωπο, άτομο, τοίχος, ρουχισμό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CE718F6D-1C1D-C9B9-470F-0E08AED32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017" y="2880320"/>
            <a:ext cx="2263181" cy="2263181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57BF27DD-66E1-C77F-B4B3-4F02E4B03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883" y="6035594"/>
            <a:ext cx="280440" cy="2804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52FF04-25DE-17CD-2823-7407BC7401C3}"/>
              </a:ext>
            </a:extLst>
          </p:cNvPr>
          <p:cNvSpPr txBox="1"/>
          <p:nvPr/>
        </p:nvSpPr>
        <p:spPr>
          <a:xfrm>
            <a:off x="8044324" y="5976071"/>
            <a:ext cx="929525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niglet"/>
              </a:rPr>
              <a:t>https://www.linkedin.com/in/arislorentzos/</a:t>
            </a:r>
            <a:r>
              <a:rPr lang="el-GR" sz="15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niglet"/>
              </a:rPr>
              <a:t> </a:t>
            </a:r>
            <a:r>
              <a:rPr lang="en-US" sz="15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niglet"/>
              </a:rPr>
              <a:t> </a:t>
            </a:r>
            <a:endParaRPr lang="el-GR" sz="15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Sniglet"/>
            </a:endParaRPr>
          </a:p>
        </p:txBody>
      </p:sp>
    </p:spTree>
    <p:extLst>
      <p:ext uri="{BB962C8B-B14F-4D97-AF65-F5344CB8AC3E}">
        <p14:creationId xmlns:p14="http://schemas.microsoft.com/office/powerpoint/2010/main" val="2053440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7539342" y="808533"/>
            <a:ext cx="5915025" cy="13430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Google Shape;9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" y="-2"/>
            <a:ext cx="6848177" cy="296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"/>
            <a:ext cx="6729413" cy="1028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86876" y="4100691"/>
            <a:ext cx="73866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4400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4400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4400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4400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58100" y="1095326"/>
            <a:ext cx="617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δεν είμαι αρκετά καλός </a:t>
            </a:r>
            <a:endParaRPr lang="en-US" sz="4400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7014" y="3652211"/>
            <a:ext cx="6600128" cy="13412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19" y="6494100"/>
            <a:ext cx="5913633" cy="13412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96854" y="3938108"/>
            <a:ext cx="65429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οι άλλοι είναι πιο έμπειροι</a:t>
            </a:r>
            <a:endParaRPr lang="en-US" sz="4400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72512" y="6780961"/>
            <a:ext cx="4143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κι αν αποτύχω;</a:t>
            </a:r>
            <a:endParaRPr lang="en-US" sz="4400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" y="-2"/>
            <a:ext cx="6848177" cy="296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" y="-2"/>
            <a:ext cx="18288006" cy="10287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" y="-28575"/>
            <a:ext cx="18283794" cy="1028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1" y="2217148"/>
            <a:ext cx="49149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Καταστροφολογία</a:t>
            </a:r>
            <a:r>
              <a:rPr lang="el-G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/>
            <a:r>
              <a:rPr lang="el-GR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 αποτύχω σε αυτή τη συνέντευξη, δεν θα βρω ποτέ δουλειά</a:t>
            </a:r>
          </a:p>
          <a:p>
            <a:pPr algn="ctr"/>
            <a:endParaRPr lang="el-GR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Υπεργενίκευση</a:t>
            </a:r>
            <a:r>
              <a:rPr lang="el-G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/>
            <a:r>
              <a:rPr lang="el-GR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Δεν με πήραν αυτή τη φορά. Ποτέ δεν τα καταφέρνω σε τίποτα</a:t>
            </a:r>
          </a:p>
          <a:p>
            <a:pPr algn="ctr"/>
            <a:endParaRPr lang="el-GR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Σκέψη "όλα ή τίποτα«</a:t>
            </a:r>
            <a:r>
              <a:rPr lang="el-G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l-GR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 δεν έχω τέλεια εμπειρία, δεν αξίζει να κάνω αίτηση</a:t>
            </a:r>
          </a:p>
          <a:p>
            <a:endParaRPr lang="el-GR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25426" y="3168164"/>
            <a:ext cx="49149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Ανάγνωση σκέψεων</a:t>
            </a:r>
            <a:r>
              <a:rPr lang="el-G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/>
            <a:r>
              <a:rPr lang="el-GR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υπεύθυνος προσλήψεων σίγουρα σκέφτηκε ότι ήμουν ακατάλληλος</a:t>
            </a:r>
          </a:p>
          <a:p>
            <a:pPr algn="ctr"/>
            <a:endParaRPr lang="el-GR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Προσωποποίηση</a:t>
            </a:r>
            <a:r>
              <a:rPr lang="el-G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/>
            <a:r>
              <a:rPr lang="el-GR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Δεν πήγε καλά η ομάδα… μάλλον φταίω εγώ</a:t>
            </a:r>
            <a:endParaRPr lang="en-US" sz="2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2442" y="424807"/>
            <a:ext cx="3629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COGNITIVE DISTORTIONS</a:t>
            </a:r>
          </a:p>
        </p:txBody>
      </p:sp>
    </p:spTree>
    <p:extLst>
      <p:ext uri="{BB962C8B-B14F-4D97-AF65-F5344CB8AC3E}">
        <p14:creationId xmlns:p14="http://schemas.microsoft.com/office/powerpoint/2010/main" val="380680186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" y="-2"/>
            <a:ext cx="6848177" cy="296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" y="-28577"/>
            <a:ext cx="18288006" cy="1028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1" y="2217148"/>
            <a:ext cx="49149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Καταστροφολογία</a:t>
            </a:r>
            <a:r>
              <a:rPr lang="el-G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/>
            <a:r>
              <a:rPr lang="el-GR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 αποτύχω σε αυτή τη συνέντευξη, δεν θα βρω ποτέ δουλειά</a:t>
            </a:r>
          </a:p>
          <a:p>
            <a:pPr algn="ctr"/>
            <a:endParaRPr lang="el-GR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Υπεργενίκευση</a:t>
            </a:r>
            <a:r>
              <a:rPr lang="el-G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/>
            <a:r>
              <a:rPr lang="el-GR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Δεν με πήραν αυτή τη φορά. Ποτέ δεν τα καταφέρνω σε τίποτα</a:t>
            </a:r>
          </a:p>
          <a:p>
            <a:pPr algn="ctr"/>
            <a:endParaRPr lang="el-GR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Σκέψη "όλα ή τίποτα«</a:t>
            </a:r>
            <a:r>
              <a:rPr lang="el-G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l-GR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 δεν έχω τέλεια εμπειρία, δεν αξίζει να κάνω αίτηση</a:t>
            </a:r>
          </a:p>
          <a:p>
            <a:endParaRPr lang="el-GR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25426" y="3168164"/>
            <a:ext cx="49149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Ανάγνωση σκέψεων</a:t>
            </a:r>
            <a:r>
              <a:rPr lang="el-G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/>
            <a:r>
              <a:rPr lang="el-GR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υπεύθυνος προσλήψεων σίγουρα σκέφτηκε ότι ήμουν ακατάλληλος</a:t>
            </a:r>
          </a:p>
          <a:p>
            <a:pPr algn="ctr"/>
            <a:endParaRPr lang="el-GR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Προσωποποίηση</a:t>
            </a:r>
            <a:r>
              <a:rPr lang="el-G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/>
            <a:r>
              <a:rPr lang="el-GR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Δεν πήγε καλά η ομάδα… μάλλον φταίω εγώ</a:t>
            </a:r>
            <a:endParaRPr lang="en-US" sz="2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2442" y="424807"/>
            <a:ext cx="3629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COGNITIVE DISTORTIONS</a:t>
            </a: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8577"/>
            <a:ext cx="18288006" cy="1028700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171" y="9312728"/>
            <a:ext cx="3669980" cy="636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8951" y="282831"/>
            <a:ext cx="1257490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αν και πότε θα στείλουμε αίτηση για εργασία</a:t>
            </a:r>
            <a:r>
              <a:rPr lang="el-G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Δεν πληρώ όλες τις προϋποθέσεις, δεν έχει νόημα</a:t>
            </a:r>
            <a:endParaRPr lang="en-US" sz="2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Πώς ερμηνεύουμε ανατροφοδότηση 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βλέπουμε μόνο την κριτική, αγνοούμε το θετικό</a:t>
            </a:r>
            <a:endParaRPr lang="en-US" sz="2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Πόσο αξίζουμε επαγγελματικά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Δεν είμαι αρκετά καλός για τέτοιο ρόλο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Την ικανότητά μας να επιμείνουμε ή να αναλάβουμε ρίσκο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Την αίσθηση επαγγελματικής ταυτότητας και </a:t>
            </a:r>
            <a:r>
              <a:rPr lang="el-GR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αυτο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αποτελεσματικότητας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21073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86876" y="4100691"/>
            <a:ext cx="73866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4400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4400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4400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4400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Πίνακας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653336"/>
              </p:ext>
            </p:extLst>
          </p:nvPr>
        </p:nvGraphicFramePr>
        <p:xfrm>
          <a:off x="0" y="107950"/>
          <a:ext cx="18288000" cy="10179049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{7E9639D4-E3E2-4D34-9284-5A2195B3D0D7}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6191">
                <a:tc>
                  <a:txBody>
                    <a:bodyPr/>
                    <a:lstStyle/>
                    <a:p>
                      <a:pPr algn="ctr"/>
                      <a:r>
                        <a:rPr lang="el-GR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Αρνητική / Αυτόματη Σκέψη</a:t>
                      </a:r>
                      <a:endParaRPr lang="el-GR" sz="3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Ενδυναμωτική </a:t>
                      </a:r>
                      <a:r>
                        <a:rPr lang="el-GR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Επαναδιατύπωση</a:t>
                      </a:r>
                      <a:endParaRPr lang="el-GR" sz="3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94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l-GR" sz="24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Δεν έχω όλη την εμπειρία που ζητάνε	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l-GR" sz="240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Μπορώ να δείξω ότι έχω τη </a:t>
                      </a:r>
                      <a:r>
                        <a:rPr lang="el-GR" sz="2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διάθεση</a:t>
                      </a:r>
                      <a:r>
                        <a:rPr lang="el-GR" sz="240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και τη </a:t>
                      </a:r>
                      <a:r>
                        <a:rPr lang="el-GR" sz="2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δυνατότητα </a:t>
                      </a:r>
                      <a:r>
                        <a:rPr lang="el-GR" sz="240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να μάθω </a:t>
                      </a:r>
                      <a:r>
                        <a:rPr lang="el-GR" sz="2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γρήγορα και </a:t>
                      </a:r>
                      <a:r>
                        <a:rPr lang="el-GR" sz="2400" b="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έχω και </a:t>
                      </a:r>
                      <a:r>
                        <a:rPr lang="el-GR" sz="2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δεξιότητες</a:t>
                      </a:r>
                      <a:r>
                        <a:rPr lang="el-GR" sz="2400" b="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που μπορώ να</a:t>
                      </a:r>
                      <a:r>
                        <a:rPr lang="el-GR" sz="2400" b="0" baseline="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προβάλλω</a:t>
                      </a:r>
                      <a:endParaRPr lang="en-US" sz="2400" b="0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94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l-GR" sz="24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Δεν έχω ξαναπάει σε συνέντευξη, θα αποτύχω	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l-GR" sz="240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Είναι ευκαιρία να μάθω πώς λειτουργεί η διαδικασία και να </a:t>
                      </a:r>
                      <a:r>
                        <a:rPr lang="el-GR" sz="2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προετοιμαστώ καλύτερα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94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l-GR" sz="24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Δεν είμαι καλός στο να "πουλάω" τον εαυτό μου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l-GR" sz="240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Μπορώ να μάθω να μιλάω με σεβασμό και αυτογνωσία για τα </a:t>
                      </a:r>
                      <a:r>
                        <a:rPr lang="el-GR" sz="2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δυνατά μου σημεία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94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l-GR" sz="24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Δεν πρέπει να κάνω λάθος στο 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 </a:t>
                      </a:r>
                      <a:r>
                        <a:rPr lang="el-GR" sz="24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που</a:t>
                      </a:r>
                      <a:r>
                        <a:rPr lang="el-GR" sz="2400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ανέλαβα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l-GR" sz="240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Κανείς δεν είναι τέλειος – η </a:t>
                      </a:r>
                      <a:r>
                        <a:rPr lang="el-GR" sz="2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αυθεντικότητα</a:t>
                      </a:r>
                      <a:r>
                        <a:rPr lang="el-GR" sz="240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και η </a:t>
                      </a:r>
                      <a:r>
                        <a:rPr lang="el-GR" sz="2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ειλικρίνεια</a:t>
                      </a:r>
                      <a:r>
                        <a:rPr lang="el-GR" sz="240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έχουν μεγαλύτερη αξία από την τελειότητα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58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l-GR" sz="24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Αν αποτύχω, θα απογοητεύσω τους άλλους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l-GR" sz="240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Αυτό που έχει σημασία είναι να </a:t>
                      </a:r>
                      <a:r>
                        <a:rPr lang="el-GR" sz="2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μαθαίνω από κάθε εμπειρία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594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l-GR" sz="24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Δεν πρέπει να ζητήσω βοήθεια, θα φανεί ότι δεν τα καταφέρνω μόνος/η μου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l-GR" sz="240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Το να ζητώ υποστήριξη όταν χρειάζεται δείχνει </a:t>
                      </a:r>
                      <a:r>
                        <a:rPr lang="el-GR" sz="2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υπευθυνότητα</a:t>
                      </a:r>
                      <a:r>
                        <a:rPr lang="el-GR" sz="240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και </a:t>
                      </a:r>
                      <a:r>
                        <a:rPr lang="el-GR" sz="2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διάθεση συνεργασίας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594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l-GR" sz="24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Δεν πρέπει να διαφωνώ με τους ανώτερους, ίσως δημιουργήσω εντάσεις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l-GR" sz="240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Η έκφραση διαφορετικής άποψης με σεβασμό μπορεί να συμβάλει σε καλύτερες λύσεις και να δείξει </a:t>
                      </a:r>
                      <a:r>
                        <a:rPr lang="el-GR" sz="24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επαγγελματική ωριμότητα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922694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47969" y="114126"/>
            <a:ext cx="4280675" cy="5306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8908" y="6078905"/>
            <a:ext cx="3601501" cy="407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014" y="2441967"/>
            <a:ext cx="3933825" cy="286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76025" y="5988423"/>
            <a:ext cx="4394750" cy="2768938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9"/>
          <p:cNvSpPr txBox="1"/>
          <p:nvPr/>
        </p:nvSpPr>
        <p:spPr>
          <a:xfrm>
            <a:off x="1028700" y="6202763"/>
            <a:ext cx="3364925" cy="192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b="1" dirty="0">
                <a:latin typeface="Calibri" panose="020F0502020204030204" pitchFamily="34" charset="0"/>
                <a:cs typeface="Calibri" panose="020F0502020204030204" pitchFamily="34" charset="0"/>
                <a:sym typeface="Bebas Neue"/>
              </a:rPr>
              <a:t>Τι θα έλεγα σε ένα φίλο  στη θέση μου;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1" name="Google Shape;201;p19"/>
          <p:cNvSpPr txBox="1"/>
          <p:nvPr/>
        </p:nvSpPr>
        <p:spPr>
          <a:xfrm>
            <a:off x="5317133" y="2416488"/>
            <a:ext cx="3364925" cy="256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b="1" dirty="0">
                <a:latin typeface="Calibri" panose="020F0502020204030204" pitchFamily="34" charset="0"/>
                <a:cs typeface="Calibri" panose="020F0502020204030204" pitchFamily="34" charset="0"/>
                <a:sym typeface="Bebas Neue"/>
              </a:rPr>
              <a:t>Τι μπορώ να κάνω τώρα, έστω κάτι μικρό, για να προχωρήσω;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3" name="Google Shape;203;p19"/>
          <p:cNvSpPr txBox="1"/>
          <p:nvPr/>
        </p:nvSpPr>
        <p:spPr>
          <a:xfrm>
            <a:off x="13994387" y="2516500"/>
            <a:ext cx="3364925" cy="320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b="1" dirty="0">
                <a:latin typeface="Calibri" panose="020F0502020204030204" pitchFamily="34" charset="0"/>
                <a:cs typeface="Calibri" panose="020F0502020204030204" pitchFamily="34" charset="0"/>
                <a:sym typeface="Bebas Neue"/>
              </a:rPr>
              <a:t>Ποια ικανότητά μου με έχει βοηθήσει στο παρελθόν για να τα καταφέρω;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" name="Google Shape;205;p19"/>
          <p:cNvSpPr txBox="1"/>
          <p:nvPr/>
        </p:nvSpPr>
        <p:spPr>
          <a:xfrm>
            <a:off x="9605817" y="6202763"/>
            <a:ext cx="3364925" cy="320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b="1" dirty="0">
                <a:latin typeface="Calibri" panose="020F0502020204030204" pitchFamily="34" charset="0"/>
                <a:cs typeface="Calibri" panose="020F0502020204030204" pitchFamily="34" charset="0"/>
                <a:sym typeface="Bebas Neue"/>
              </a:rPr>
              <a:t>Ποια απόδειξη υπάρχει ότι αυτό που σκέφτομαι είναι απόλυτα αληθές;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014" y="2441967"/>
            <a:ext cx="3933825" cy="2864552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8783" y="6043822"/>
            <a:ext cx="3601626" cy="4105781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7844" y="114851"/>
            <a:ext cx="4280800" cy="530580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75899" y="5988424"/>
            <a:ext cx="4394875" cy="276893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8720" y="6043822"/>
            <a:ext cx="3601752" cy="410578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15136C-DA11-1646-570C-0F41F64B44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2E75DEE-FDC5-CE3D-6AC6-6AE16A4C0F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D171BE7-AB82-B316-BBF0-F98244618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62"/>
            <a:ext cx="18288000" cy="10290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BF4862-5D2E-4714-A854-DE7360951A72}"/>
              </a:ext>
            </a:extLst>
          </p:cNvPr>
          <p:cNvSpPr txBox="1"/>
          <p:nvPr/>
        </p:nvSpPr>
        <p:spPr>
          <a:xfrm>
            <a:off x="0" y="53519"/>
            <a:ext cx="1527585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ντοπισμός της αυτόματης σκέψης:</a:t>
            </a:r>
            <a:r>
              <a:rPr lang="el-G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Δεν είμαι αρκετά ικανός για αυτή τη δουλειά. Θα αποτύχω.</a:t>
            </a:r>
          </a:p>
          <a:p>
            <a:endParaRPr lang="el-G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Αναπλαισίωση: </a:t>
            </a:r>
            <a:r>
              <a:rPr lang="el-GR" sz="2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Αφού δεν με προσλαμβάνουν, μάλλον δεν αξίζω ως επαγγελματίας. </a:t>
            </a:r>
          </a:p>
          <a:p>
            <a:endParaRPr lang="el-G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Εσωτερικός διάλογος υποστήριξης:</a:t>
            </a:r>
            <a:r>
              <a:rPr lang="el-G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Είναι φυσιολογικό να νιώθω αβεβαιότητα στην αρχή. Έχω τα προσόντα και μπορώ να μάθω στην πράξη. Δεν χρειάζεται να τα ξέρω όλα από την πρώτη μέρα.</a:t>
            </a:r>
          </a:p>
          <a:p>
            <a:endParaRPr lang="el-G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αταγραφή εσωτερικού διαλόγου: </a:t>
            </a:r>
            <a:r>
              <a:rPr lang="el-GR" sz="2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Κι αν αποτύχω ξανά; Αλλά αυτή η νέα κατεύθυνση με ενθουσιάζει περισσότερο.</a:t>
            </a:r>
          </a:p>
          <a:p>
            <a:endParaRPr lang="el-GR" sz="20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Στοχασμός γύρω από παρελθοντικές εμπειρίες: </a:t>
            </a:r>
            <a:r>
              <a:rPr lang="el-GR" sz="2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π.χ. Δημιουργία «φακέλου δεξιοτήτων»: Καταγραφή εμπειριών, δεξιοτήτων και θετικών σχολίων.</a:t>
            </a:r>
          </a:p>
          <a:p>
            <a:endParaRPr lang="el-GR" sz="20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Πρότυπα ρόλων &amp; Βιωματικές εμπειρίες: </a:t>
            </a:r>
            <a:r>
              <a:rPr lang="el-GR" sz="2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Πρακτική άσκηση, επίσκεψη σε χώρους εργασίας, κλπ.</a:t>
            </a:r>
          </a:p>
        </p:txBody>
      </p:sp>
    </p:spTree>
    <p:extLst>
      <p:ext uri="{BB962C8B-B14F-4D97-AF65-F5344CB8AC3E}">
        <p14:creationId xmlns:p14="http://schemas.microsoft.com/office/powerpoint/2010/main" val="3981920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9881A8-2746-61BE-AA3E-343BC06712D2}"/>
              </a:ext>
            </a:extLst>
          </p:cNvPr>
          <p:cNvSpPr txBox="1"/>
          <p:nvPr/>
        </p:nvSpPr>
        <p:spPr>
          <a:xfrm>
            <a:off x="886079" y="773073"/>
            <a:ext cx="16515842" cy="8740854"/>
          </a:xfrm>
          <a:prstGeom prst="rect">
            <a:avLst/>
          </a:prstGeom>
          <a:pattFill prst="pct10">
            <a:fgClr>
              <a:srgbClr val="FFCC66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atin typeface="Comic Sans MS" panose="030F0702030302020204" pitchFamily="66" charset="0"/>
              </a:rPr>
              <a:t>Φύλλο Εργασίας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b="1" dirty="0">
                <a:latin typeface="Comic Sans MS" panose="030F0702030302020204" pitchFamily="66" charset="0"/>
              </a:rPr>
              <a:t>Βήμα 1: Η Κατάσταση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dirty="0">
                <a:highlight>
                  <a:srgbClr val="C0C0C0"/>
                </a:highlight>
                <a:latin typeface="Comic Sans MS" panose="030F0702030302020204" pitchFamily="66" charset="0"/>
              </a:rPr>
              <a:t>    Περιέγραψε μια κατάσταση σχετική με τη σταδιοδρομία σου που σε προβληματίζει ή σου προκαλεί άγχος.</a:t>
            </a:r>
          </a:p>
          <a:p>
            <a:pPr algn="ctr"/>
            <a:endParaRPr lang="el-GR" dirty="0">
              <a:highlight>
                <a:srgbClr val="C0C0C0"/>
              </a:highlight>
              <a:latin typeface="Comic Sans MS" panose="030F0702030302020204" pitchFamily="66" charset="0"/>
            </a:endParaRPr>
          </a:p>
          <a:p>
            <a:pPr algn="ctr"/>
            <a:r>
              <a:rPr lang="el-GR" u="sng" dirty="0">
                <a:latin typeface="Comic Sans MS" panose="030F0702030302020204" pitchFamily="66" charset="0"/>
              </a:rPr>
              <a:t>Παράδειγμα</a:t>
            </a:r>
            <a:r>
              <a:rPr lang="el-GR" dirty="0">
                <a:latin typeface="Comic Sans MS" panose="030F0702030302020204" pitchFamily="66" charset="0"/>
              </a:rPr>
              <a:t>: «Έστειλα βιογραφικά σε 5 εταιρείες και δεν με κάλεσαν για συνέντευξη.»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b="1" dirty="0">
                <a:latin typeface="Comic Sans MS" panose="030F0702030302020204" pitchFamily="66" charset="0"/>
              </a:rPr>
              <a:t>Βήμα 2: Η Αυτόματη Σκέψη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dirty="0">
                <a:latin typeface="Comic Sans MS" panose="030F0702030302020204" pitchFamily="66" charset="0"/>
              </a:rPr>
              <a:t>    </a:t>
            </a:r>
            <a:r>
              <a:rPr lang="el-GR" dirty="0">
                <a:highlight>
                  <a:srgbClr val="C0C0C0"/>
                </a:highlight>
                <a:latin typeface="Comic Sans MS" panose="030F0702030302020204" pitchFamily="66" charset="0"/>
              </a:rPr>
              <a:t>Ποια ήταν η πρώτη σκέψη που σου ήρθε στο μυαλό</a:t>
            </a:r>
            <a:r>
              <a:rPr lang="el-GR" dirty="0">
                <a:latin typeface="Comic Sans MS" panose="030F0702030302020204" pitchFamily="66" charset="0"/>
              </a:rPr>
              <a:t>; (Γράψε τη χωρίς φιλτράρισμα)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u="sng" dirty="0">
                <a:latin typeface="Comic Sans MS" panose="030F0702030302020204" pitchFamily="66" charset="0"/>
              </a:rPr>
              <a:t>Παράδειγμα</a:t>
            </a:r>
            <a:r>
              <a:rPr lang="el-GR" dirty="0">
                <a:latin typeface="Comic Sans MS" panose="030F0702030302020204" pitchFamily="66" charset="0"/>
              </a:rPr>
              <a:t>: «Δεν είμαι αρκετά καλός. Μάλλον δεν θα βρω ποτέ δουλειά.»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b="1" dirty="0">
                <a:latin typeface="Comic Sans MS" panose="030F0702030302020204" pitchFamily="66" charset="0"/>
              </a:rPr>
              <a:t>Βήμα 3: Αναγνώρισε τη Στρέβλωση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dirty="0">
                <a:highlight>
                  <a:srgbClr val="C0C0C0"/>
                </a:highlight>
                <a:latin typeface="Comic Sans MS" panose="030F0702030302020204" pitchFamily="66" charset="0"/>
              </a:rPr>
              <a:t>    Υπάρχει κάποιο γνωστικό λάθος σε αυτή τη σκέψη</a:t>
            </a:r>
            <a:r>
              <a:rPr lang="el-GR" dirty="0">
                <a:latin typeface="Comic Sans MS" panose="030F0702030302020204" pitchFamily="66" charset="0"/>
              </a:rPr>
              <a:t>;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dirty="0">
                <a:latin typeface="Comic Sans MS" panose="030F0702030302020204" pitchFamily="66" charset="0"/>
              </a:rPr>
              <a:t>Επίλεξε: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dirty="0">
                <a:latin typeface="Comic Sans MS" panose="030F0702030302020204" pitchFamily="66" charset="0"/>
              </a:rPr>
              <a:t>    ☐ Διχοτομική σκέψη    ☐ Καταστροφολογία ☐ Υπεργενίκευση  ☐ Ανάγνωση σκέψεων των άλλων    ☐ Προσωποποίηση  ☐ Άλλο: ____________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  <a:latin typeface="Comic Sans MS" panose="030F0702030302020204" pitchFamily="66" charset="0"/>
              </a:rPr>
              <a:t>Βήμα 4: Αμφισβήτησέ τη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dirty="0">
                <a:highlight>
                  <a:srgbClr val="C0C0C0"/>
                </a:highlight>
                <a:latin typeface="Comic Sans MS" panose="030F0702030302020204" pitchFamily="66" charset="0"/>
              </a:rPr>
              <a:t>Ποια είναι τα στοιχεία υπέρ και κατά αυτής της σκέψης;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u="sng" dirty="0">
                <a:latin typeface="Comic Sans MS" panose="030F0702030302020204" pitchFamily="66" charset="0"/>
              </a:rPr>
              <a:t>Παράδειγμα</a:t>
            </a:r>
            <a:r>
              <a:rPr lang="el-GR" dirty="0">
                <a:latin typeface="Comic Sans MS" panose="030F0702030302020204" pitchFamily="66" charset="0"/>
              </a:rPr>
              <a:t>: «Κάποιες φορές έχω καταφέρει να προχωρήσω σε συνεντεύξεις.»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b="1" dirty="0">
                <a:latin typeface="Comic Sans MS" panose="030F0702030302020204" pitchFamily="66" charset="0"/>
              </a:rPr>
              <a:t>Βήμα 5: Αντικατάστησέ τη με μια ρεαλιστική σκέψη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dirty="0">
                <a:highlight>
                  <a:srgbClr val="C0C0C0"/>
                </a:highlight>
                <a:latin typeface="Comic Sans MS" panose="030F0702030302020204" pitchFamily="66" charset="0"/>
              </a:rPr>
              <a:t>    Ποια εναλλακτική σκέψη μπορεί να είναι πιο ρεαλιστική ή υποστηρικτική;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u="sng" dirty="0">
                <a:latin typeface="Comic Sans MS" panose="030F0702030302020204" pitchFamily="66" charset="0"/>
              </a:rPr>
              <a:t>Παράδειγμα</a:t>
            </a:r>
            <a:r>
              <a:rPr lang="el-GR" dirty="0">
                <a:latin typeface="Comic Sans MS" panose="030F0702030302020204" pitchFamily="66" charset="0"/>
              </a:rPr>
              <a:t>: «Οι απορρίψεις είναι συνηθισμένες. Ίσως χρειάζεται να προσαρμόσω το βιογραφικό μου ή να στοχεύσω διαφορετικές αγγελίες.»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b="1" dirty="0">
                <a:latin typeface="Comic Sans MS" panose="030F0702030302020204" pitchFamily="66" charset="0"/>
              </a:rPr>
              <a:t>Βήμα 6: Νέα συναισθήματα / Αντίδραση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dirty="0">
                <a:latin typeface="Comic Sans MS" panose="030F0702030302020204" pitchFamily="66" charset="0"/>
              </a:rPr>
              <a:t>    </a:t>
            </a:r>
            <a:r>
              <a:rPr lang="el-GR" dirty="0">
                <a:highlight>
                  <a:srgbClr val="C0C0C0"/>
                </a:highlight>
                <a:latin typeface="Comic Sans MS" panose="030F0702030302020204" pitchFamily="66" charset="0"/>
              </a:rPr>
              <a:t>Πώς νιώθεις τώρα που έχεις </a:t>
            </a:r>
            <a:r>
              <a:rPr lang="el-GR" dirty="0" err="1">
                <a:highlight>
                  <a:srgbClr val="C0C0C0"/>
                </a:highlight>
                <a:latin typeface="Comic Sans MS" panose="030F0702030302020204" pitchFamily="66" charset="0"/>
              </a:rPr>
              <a:t>επαναπλαισιώσει</a:t>
            </a:r>
            <a:r>
              <a:rPr lang="el-GR" dirty="0">
                <a:highlight>
                  <a:srgbClr val="C0C0C0"/>
                </a:highlight>
                <a:latin typeface="Comic Sans MS" panose="030F0702030302020204" pitchFamily="66" charset="0"/>
              </a:rPr>
              <a:t> τη σκέψη σου; Ποια δράση μπορείς να αναλάβεις;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u="sng" dirty="0">
                <a:latin typeface="Comic Sans MS" panose="030F0702030302020204" pitchFamily="66" charset="0"/>
              </a:rPr>
              <a:t>Παράδειγμα</a:t>
            </a:r>
            <a:r>
              <a:rPr lang="el-GR" dirty="0">
                <a:latin typeface="Comic Sans MS" panose="030F0702030302020204" pitchFamily="66" charset="0"/>
              </a:rPr>
              <a:t>: «Νιώθω πιο ήρεμος και αποφασισμένος να ζητήσω </a:t>
            </a:r>
            <a:r>
              <a:rPr lang="el-GR" dirty="0" err="1">
                <a:latin typeface="Comic Sans MS" panose="030F0702030302020204" pitchFamily="66" charset="0"/>
              </a:rPr>
              <a:t>feedback</a:t>
            </a:r>
            <a:r>
              <a:rPr lang="el-GR" dirty="0">
                <a:latin typeface="Comic Sans MS" panose="030F0702030302020204" pitchFamily="66" charset="0"/>
              </a:rPr>
              <a:t> και να κάνω μερικές βελτιώσεις.»</a:t>
            </a:r>
          </a:p>
          <a:p>
            <a:pPr algn="ctr"/>
            <a:r>
              <a:rPr lang="el-GR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3268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F7DDAB-72BB-2072-0E91-51B7D8A9C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71CEFA-5E42-3481-EB45-E45A13C46E5C}"/>
              </a:ext>
            </a:extLst>
          </p:cNvPr>
          <p:cNvSpPr txBox="1"/>
          <p:nvPr/>
        </p:nvSpPr>
        <p:spPr>
          <a:xfrm>
            <a:off x="1008529" y="853580"/>
            <a:ext cx="16270942" cy="8340745"/>
          </a:xfrm>
          <a:prstGeom prst="rect">
            <a:avLst/>
          </a:prstGeom>
          <a:pattFill prst="pct10">
            <a:fgClr>
              <a:srgbClr val="FFCC66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atin typeface="Comic Sans MS" panose="030F0702030302020204" pitchFamily="66" charset="0"/>
              </a:rPr>
              <a:t>Ο Χάρτης της Πεποίθησης</a:t>
            </a:r>
          </a:p>
          <a:p>
            <a:pPr algn="ctr"/>
            <a:endParaRPr lang="el-GR" sz="1600" b="1" dirty="0">
              <a:latin typeface="Comic Sans MS" panose="030F0702030302020204" pitchFamily="66" charset="0"/>
            </a:endParaRPr>
          </a:p>
          <a:p>
            <a:pPr algn="ctr"/>
            <a:r>
              <a:rPr lang="el-GR" dirty="0">
                <a:latin typeface="Comic Sans MS" panose="030F0702030302020204" pitchFamily="66" charset="0"/>
              </a:rPr>
              <a:t>Αυτή η άσκηση σε βοηθά να αναγνωρίσεις δυσλειτουργικές σκέψεις που επηρεάζουν τον επαγγελματικό σου σχεδιασμό και να τις αναδιατυπώσεις με πιο ενδυναμωτικό και ρεαλιστικό τρόπο.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b="1" dirty="0">
                <a:latin typeface="Comic Sans MS" panose="030F0702030302020204" pitchFamily="66" charset="0"/>
              </a:rPr>
              <a:t>1. Η Πιστεύω-σκέψη</a:t>
            </a:r>
          </a:p>
          <a:p>
            <a:pPr algn="ctr"/>
            <a:r>
              <a:rPr lang="el-GR" dirty="0">
                <a:highlight>
                  <a:srgbClr val="C0C0C0"/>
                </a:highlight>
                <a:latin typeface="Comic Sans MS" panose="030F0702030302020204" pitchFamily="66" charset="0"/>
              </a:rPr>
              <a:t>Γράψε μια σκέψη ή πεποίθηση που έχεις για τον εαυτό σου σχετικά με τη σταδιοδρομία σου, η οποία σε περιορίζει.</a:t>
            </a:r>
          </a:p>
          <a:p>
            <a:pPr algn="ctr"/>
            <a:endParaRPr lang="el-GR" u="sng" dirty="0">
              <a:latin typeface="Comic Sans MS" panose="030F0702030302020204" pitchFamily="66" charset="0"/>
            </a:endParaRPr>
          </a:p>
          <a:p>
            <a:pPr algn="ctr"/>
            <a:r>
              <a:rPr lang="el-GR" u="sng" dirty="0">
                <a:latin typeface="Comic Sans MS" panose="030F0702030302020204" pitchFamily="66" charset="0"/>
              </a:rPr>
              <a:t>Παράδειγμα</a:t>
            </a:r>
            <a:r>
              <a:rPr lang="el-GR" dirty="0">
                <a:latin typeface="Comic Sans MS" panose="030F0702030302020204" pitchFamily="66" charset="0"/>
              </a:rPr>
              <a:t>: «Δεν είμαι φτιαγμένος/η για ηγετικές θέσεις»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dirty="0">
                <a:latin typeface="Comic Sans MS" panose="030F0702030302020204" pitchFamily="66" charset="0"/>
              </a:rPr>
              <a:t>________________________________________________________________________________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b="1" dirty="0">
                <a:latin typeface="Comic Sans MS" panose="030F0702030302020204" pitchFamily="66" charset="0"/>
              </a:rPr>
              <a:t>2. Η Προέλευση</a:t>
            </a:r>
          </a:p>
          <a:p>
            <a:pPr algn="ctr"/>
            <a:r>
              <a:rPr lang="el-GR" dirty="0">
                <a:highlight>
                  <a:srgbClr val="C0C0C0"/>
                </a:highlight>
                <a:latin typeface="Comic Sans MS" panose="030F0702030302020204" pitchFamily="66" charset="0"/>
              </a:rPr>
              <a:t>Από πού πιστεύεις ότι προέρχεται αυτή η σκέψη;</a:t>
            </a:r>
            <a:r>
              <a:rPr lang="el-GR" dirty="0">
                <a:latin typeface="Comic Sans MS" panose="030F0702030302020204" pitchFamily="66" charset="0"/>
              </a:rPr>
              <a:t> (π.χ. οικογένεια, εμπειρίες, σχόλια άλλων, κοινωνικά πρότυπα)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u="sng" dirty="0">
                <a:latin typeface="Comic Sans MS" panose="030F0702030302020204" pitchFamily="66" charset="0"/>
              </a:rPr>
              <a:t>Παράδειγμα</a:t>
            </a:r>
            <a:r>
              <a:rPr lang="el-GR" dirty="0">
                <a:latin typeface="Comic Sans MS" panose="030F0702030302020204" pitchFamily="66" charset="0"/>
              </a:rPr>
              <a:t>: «Όταν ήμουν μικρός/ή, μου έλεγαν πως δεν κάνω για αρχηγός»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dirty="0">
                <a:latin typeface="Comic Sans MS" panose="030F0702030302020204" pitchFamily="66" charset="0"/>
              </a:rPr>
              <a:t>________________________________________________________________________________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b="1" dirty="0">
                <a:latin typeface="Comic Sans MS" panose="030F0702030302020204" pitchFamily="66" charset="0"/>
              </a:rPr>
              <a:t>3. Η Συνέπεια </a:t>
            </a:r>
          </a:p>
          <a:p>
            <a:pPr algn="ctr"/>
            <a:r>
              <a:rPr lang="el-GR" dirty="0">
                <a:highlight>
                  <a:srgbClr val="C0C0C0"/>
                </a:highlight>
                <a:latin typeface="Comic Sans MS" panose="030F0702030302020204" pitchFamily="66" charset="0"/>
              </a:rPr>
              <a:t>Πώς αυτή η σκέψη επηρεάζει τις επαγγελματικές σου αποφάσεις ή τη συμπεριφορά σου;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u="sng" dirty="0">
                <a:latin typeface="Comic Sans MS" panose="030F0702030302020204" pitchFamily="66" charset="0"/>
              </a:rPr>
              <a:t>Παράδειγμα</a:t>
            </a:r>
            <a:r>
              <a:rPr lang="el-GR" dirty="0">
                <a:latin typeface="Comic Sans MS" panose="030F0702030302020204" pitchFamily="66" charset="0"/>
              </a:rPr>
              <a:t>: «Αποφεύγω να κάνω αιτήσεις για θέσεις με ευθύνες»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dirty="0">
                <a:latin typeface="Comic Sans MS" panose="030F0702030302020204" pitchFamily="66" charset="0"/>
              </a:rPr>
              <a:t>________________________________________________________________________________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b="1" dirty="0">
                <a:latin typeface="Comic Sans MS" panose="030F0702030302020204" pitchFamily="66" charset="0"/>
              </a:rPr>
              <a:t>4. Η Αντιστροφή </a:t>
            </a:r>
          </a:p>
          <a:p>
            <a:pPr algn="ctr"/>
            <a:r>
              <a:rPr lang="el-GR" dirty="0">
                <a:highlight>
                  <a:srgbClr val="C0C0C0"/>
                </a:highlight>
                <a:latin typeface="Comic Sans MS" panose="030F0702030302020204" pitchFamily="66" charset="0"/>
              </a:rPr>
              <a:t>Πώς θα μπορούσε να διατυπωθεί διαφορετικά αυτή η σκέψη, με ρεαλισμό και υποστήριξη;</a:t>
            </a:r>
          </a:p>
          <a:p>
            <a:pPr algn="ctr"/>
            <a:endParaRPr lang="el-GR" dirty="0">
              <a:highlight>
                <a:srgbClr val="C0C0C0"/>
              </a:highlight>
              <a:latin typeface="Comic Sans MS" panose="030F0702030302020204" pitchFamily="66" charset="0"/>
            </a:endParaRPr>
          </a:p>
          <a:p>
            <a:pPr algn="ctr"/>
            <a:r>
              <a:rPr lang="el-GR" u="sng" dirty="0">
                <a:latin typeface="Comic Sans MS" panose="030F0702030302020204" pitchFamily="66" charset="0"/>
              </a:rPr>
              <a:t>Παράδειγμα</a:t>
            </a:r>
            <a:r>
              <a:rPr lang="el-GR" dirty="0">
                <a:latin typeface="Comic Sans MS" panose="030F0702030302020204" pitchFamily="66" charset="0"/>
              </a:rPr>
              <a:t>: «Μπορώ να αναπτύξω ηγετικές δεξιότητες αν εξασκηθώ και υποστηριχθώ»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dirty="0">
                <a:latin typeface="Comic Sans MS" panose="030F0702030302020204" pitchFamily="66" charset="0"/>
              </a:rPr>
              <a:t>________________________________________________________________________________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b="1" dirty="0">
                <a:latin typeface="Comic Sans MS" panose="030F0702030302020204" pitchFamily="66" charset="0"/>
              </a:rPr>
              <a:t>5. Δήλωση ενίσχυσης </a:t>
            </a:r>
          </a:p>
          <a:p>
            <a:pPr algn="ctr"/>
            <a:r>
              <a:rPr lang="el-GR" dirty="0">
                <a:highlight>
                  <a:srgbClr val="C0C0C0"/>
                </a:highlight>
                <a:latin typeface="Comic Sans MS" panose="030F0702030302020204" pitchFamily="66" charset="0"/>
              </a:rPr>
              <a:t>Γράψε μια θετική δήλωση που θα σε υποστηρίξει στην αλλαγή του τρόπου σκέψης σου.</a:t>
            </a:r>
          </a:p>
          <a:p>
            <a:pPr algn="ctr"/>
            <a:endParaRPr lang="el-GR" dirty="0">
              <a:highlight>
                <a:srgbClr val="C0C0C0"/>
              </a:highlight>
              <a:latin typeface="Comic Sans MS" panose="030F0702030302020204" pitchFamily="66" charset="0"/>
            </a:endParaRPr>
          </a:p>
          <a:p>
            <a:pPr algn="ctr"/>
            <a:r>
              <a:rPr lang="el-GR" u="sng" dirty="0">
                <a:latin typeface="Comic Sans MS" panose="030F0702030302020204" pitchFamily="66" charset="0"/>
              </a:rPr>
              <a:t>Παράδειγμα</a:t>
            </a:r>
            <a:r>
              <a:rPr lang="el-GR" dirty="0">
                <a:latin typeface="Comic Sans MS" panose="030F0702030302020204" pitchFamily="66" charset="0"/>
              </a:rPr>
              <a:t>: «Αξίζω να εξελιχθώ επαγγελματικά και μπορώ να μάθω ό,τι χρειάζεται.»</a:t>
            </a:r>
          </a:p>
          <a:p>
            <a:pPr algn="ctr"/>
            <a:endParaRPr lang="el-GR" dirty="0">
              <a:latin typeface="Comic Sans MS" panose="030F0702030302020204" pitchFamily="66" charset="0"/>
            </a:endParaRPr>
          </a:p>
          <a:p>
            <a:pPr algn="ctr"/>
            <a:r>
              <a:rPr lang="el-GR" dirty="0">
                <a:latin typeface="Comic Sans MS" panose="030F0702030302020204" pitchFamily="66" charset="0"/>
              </a:rPr>
              <a:t>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65050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2050</Words>
  <Application>Microsoft Office PowerPoint</Application>
  <PresentationFormat>Προσαρμογή</PresentationFormat>
  <Paragraphs>265</Paragraphs>
  <Slides>17</Slides>
  <Notes>8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2" baseType="lpstr">
      <vt:lpstr>Quicksand</vt:lpstr>
      <vt:lpstr>Calibri</vt:lpstr>
      <vt:lpstr>Comic Sans MS</vt:lpstr>
      <vt:lpstr>Arial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Aristeidis Lorentzos</cp:lastModifiedBy>
  <cp:revision>14</cp:revision>
  <dcterms:modified xsi:type="dcterms:W3CDTF">2025-05-27T13:31:26Z</dcterms:modified>
</cp:coreProperties>
</file>