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5"/>
  </p:notesMasterIdLst>
  <p:sldIdLst>
    <p:sldId id="256" r:id="rId2"/>
    <p:sldId id="258" r:id="rId3"/>
    <p:sldId id="260" r:id="rId4"/>
    <p:sldId id="261" r:id="rId5"/>
    <p:sldId id="262" r:id="rId6"/>
    <p:sldId id="263" r:id="rId7"/>
    <p:sldId id="264" r:id="rId8"/>
    <p:sldId id="273" r:id="rId9"/>
    <p:sldId id="284" r:id="rId10"/>
    <p:sldId id="265" r:id="rId11"/>
    <p:sldId id="269" r:id="rId12"/>
    <p:sldId id="275" r:id="rId13"/>
    <p:sldId id="276" r:id="rId14"/>
    <p:sldId id="277" r:id="rId15"/>
    <p:sldId id="278" r:id="rId16"/>
    <p:sldId id="279" r:id="rId17"/>
    <p:sldId id="280" r:id="rId18"/>
    <p:sldId id="281" r:id="rId19"/>
    <p:sldId id="282" r:id="rId20"/>
    <p:sldId id="283" r:id="rId21"/>
    <p:sldId id="285" r:id="rId22"/>
    <p:sldId id="267" r:id="rId23"/>
    <p:sldId id="268" r:id="rId24"/>
  </p:sldIdLst>
  <p:sldSz cx="14630400" cy="8229600"/>
  <p:notesSz cx="8229600" cy="146304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1"/>
    <p:restoredTop sz="94610"/>
  </p:normalViewPr>
  <p:slideViewPr>
    <p:cSldViewPr snapToGrid="0" snapToObjects="1">
      <p:cViewPr varScale="1">
        <p:scale>
          <a:sx n="69" d="100"/>
          <a:sy n="69" d="100"/>
        </p:scale>
        <p:origin x="677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668969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963982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A76DBF3-5020-8D10-2688-D4510F6D3A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C44EA10-A643-EEB0-EAF0-5F3EDF82201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1902009-60AD-D71A-974B-F2B9FF65E3B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8032C9D-730D-315B-A627-E5FECBD103E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632675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FBE7E87-8F51-0AEB-C39E-214E5FD3158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FFA5A4E-8CF2-8B2D-9F7D-27C2CAF94F5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D11C893-FB1F-A429-BC80-5CE191B5970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313E267-7DE7-B61E-2AF8-0F7363B34B6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264126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lide 9 ma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F6F4F4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F2F2F2"/>
          </a:solidFill>
          <a:ln/>
        </p:spPr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lide 10 ma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F6F4F4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FFD1A7"/>
          </a:solidFill>
          <a:ln/>
        </p:spPr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lide 11 ma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F6F4F4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5E98F1"/>
          </a:solidFill>
          <a:ln/>
        </p:spPr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lide 12 ma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F6F4F4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AFCBF8"/>
          </a:solidFill>
          <a:ln/>
        </p:spPr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lide 13 ma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F6F4F4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FCEC99"/>
          </a:solidFill>
          <a:ln/>
        </p:spPr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lide 1 ma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F6F4F4"/>
          </a:solidFill>
          <a:ln/>
        </p:spPr>
        <p:txBody>
          <a:bodyPr/>
          <a:lstStyle/>
          <a:p>
            <a:endParaRPr lang="el-GR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F2F2F2"/>
          </a:solidFill>
          <a:ln/>
        </p:spPr>
        <p:txBody>
          <a:bodyPr/>
          <a:lstStyle/>
          <a:p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lide 2 ma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F6F4F4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FCEC99"/>
          </a:solidFill>
          <a:ln/>
        </p:spPr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lide 3 ma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F6F4F4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FAA1A1"/>
          </a:solidFill>
          <a:ln/>
        </p:spPr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lide 4 ma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F6F4F4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5E98F1"/>
          </a:solidFill>
          <a:ln/>
        </p:spPr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lide 5 ma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F6F4F4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F2F2F2"/>
          </a:solidFill>
          <a:ln/>
        </p:spPr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lide 6 ma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F6F4F4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F2F2F2"/>
          </a:solidFill>
          <a:ln/>
        </p:spPr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lide 7 ma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F6F4F4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F2F2F2"/>
          </a:solidFill>
          <a:ln/>
        </p:spPr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lide 8 ma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F6F4F4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F2F2F2"/>
          </a:solidFill>
          <a:ln/>
        </p:spPr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jpe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4.sv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sv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8.sv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9.xml"/><Relationship Id="rId4" Type="http://schemas.openxmlformats.org/officeDocument/2006/relationships/image" Target="../media/image12.sv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0.xml"/><Relationship Id="rId4" Type="http://schemas.openxmlformats.org/officeDocument/2006/relationships/image" Target="../media/image10.svg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svg"/><Relationship Id="rId3" Type="http://schemas.openxmlformats.org/officeDocument/2006/relationships/image" Target="../media/image5.png"/><Relationship Id="rId7" Type="http://schemas.openxmlformats.org/officeDocument/2006/relationships/image" Target="../media/image17.png"/><Relationship Id="rId12" Type="http://schemas.openxmlformats.org/officeDocument/2006/relationships/image" Target="../media/image10.sv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16.svg"/><Relationship Id="rId11" Type="http://schemas.openxmlformats.org/officeDocument/2006/relationships/image" Target="../media/image9.png"/><Relationship Id="rId5" Type="http://schemas.openxmlformats.org/officeDocument/2006/relationships/image" Target="../media/image15.png"/><Relationship Id="rId10" Type="http://schemas.openxmlformats.org/officeDocument/2006/relationships/image" Target="../media/image20.svg"/><Relationship Id="rId4" Type="http://schemas.openxmlformats.org/officeDocument/2006/relationships/image" Target="../media/image6.svg"/><Relationship Id="rId9" Type="http://schemas.openxmlformats.org/officeDocument/2006/relationships/image" Target="../media/image19.png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4.sv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sv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8.sv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9.xml"/><Relationship Id="rId4" Type="http://schemas.openxmlformats.org/officeDocument/2006/relationships/image" Target="../media/image10.sv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0.xml"/><Relationship Id="rId4" Type="http://schemas.openxmlformats.org/officeDocument/2006/relationships/image" Target="../media/image12.sv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93790" y="2208252"/>
            <a:ext cx="10429042" cy="978218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>
              <a:lnSpc>
                <a:spcPts val="7700"/>
              </a:lnSpc>
            </a:pPr>
            <a:r>
              <a:rPr lang="el-GR" sz="6150" b="1" i="1" dirty="0">
                <a:solidFill>
                  <a:srgbClr val="000000"/>
                </a:solidFill>
                <a:latin typeface="Franklin Gothic Heavy" panose="020B0903020102020204" pitchFamily="34" charset="0"/>
                <a:ea typeface="Inter Bold" pitchFamily="34" charset="-122"/>
                <a:cs typeface="Inter Bold" pitchFamily="34" charset="-120"/>
              </a:rPr>
              <a:t>STARTUP FROM SCRATCH</a:t>
            </a:r>
          </a:p>
        </p:txBody>
      </p:sp>
      <p:sp>
        <p:nvSpPr>
          <p:cNvPr id="3" name="Text 1"/>
          <p:cNvSpPr/>
          <p:nvPr/>
        </p:nvSpPr>
        <p:spPr>
          <a:xfrm>
            <a:off x="960045" y="3555974"/>
            <a:ext cx="13042821" cy="11339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ts val="7700"/>
              </a:lnSpc>
            </a:pPr>
            <a:r>
              <a:rPr lang="el-GR" sz="3200" i="1" dirty="0">
                <a:solidFill>
                  <a:srgbClr val="000000"/>
                </a:solidFill>
                <a:latin typeface="Franklin Gothic Heavy" panose="020B0903020102020204" pitchFamily="34" charset="0"/>
                <a:ea typeface="Inter Bold" pitchFamily="34" charset="-122"/>
              </a:rPr>
              <a:t>Από την Ιδέα στο Πρώτο Λειτουργικό Προϊόν</a:t>
            </a:r>
          </a:p>
        </p:txBody>
      </p:sp>
      <p:sp>
        <p:nvSpPr>
          <p:cNvPr id="4" name="Text 2"/>
          <p:cNvSpPr/>
          <p:nvPr/>
        </p:nvSpPr>
        <p:spPr>
          <a:xfrm>
            <a:off x="5046940" y="4751308"/>
            <a:ext cx="4536519" cy="566976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ctr">
              <a:lnSpc>
                <a:spcPts val="4450"/>
              </a:lnSpc>
              <a:buNone/>
            </a:pPr>
            <a:endParaRPr lang="en-US" sz="3550" dirty="0"/>
          </a:p>
        </p:txBody>
      </p:sp>
      <p:sp>
        <p:nvSpPr>
          <p:cNvPr id="5" name="Text 3"/>
          <p:cNvSpPr/>
          <p:nvPr/>
        </p:nvSpPr>
        <p:spPr>
          <a:xfrm>
            <a:off x="793790" y="4756402"/>
            <a:ext cx="13042821" cy="362903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>
              <a:lnSpc>
                <a:spcPts val="2850"/>
              </a:lnSpc>
            </a:pPr>
            <a:r>
              <a:rPr lang="el-GR" b="1" dirty="0">
                <a:solidFill>
                  <a:srgbClr val="272525"/>
                </a:solidFill>
                <a:ea typeface="Inter"/>
              </a:rPr>
              <a:t>Έλλη Αρμύρα</a:t>
            </a:r>
            <a:endParaRPr lang="en-US" b="1">
              <a:solidFill>
                <a:srgbClr val="000000"/>
              </a:solidFill>
              <a:ea typeface="+mn-lt"/>
              <a:cs typeface="+mn-lt"/>
            </a:endParaRPr>
          </a:p>
          <a:p>
            <a:pPr>
              <a:lnSpc>
                <a:spcPts val="2850"/>
              </a:lnSpc>
            </a:pPr>
            <a:r>
              <a:rPr lang="el-GR" b="1" dirty="0">
                <a:solidFill>
                  <a:srgbClr val="272525"/>
                </a:solidFill>
                <a:ea typeface="+mn-lt"/>
                <a:cs typeface="+mn-lt"/>
              </a:rPr>
              <a:t>Σύμβουλος</a:t>
            </a:r>
            <a:r>
              <a:rPr lang="en-US" b="1" dirty="0">
                <a:solidFill>
                  <a:srgbClr val="272525"/>
                </a:solidFill>
                <a:ea typeface="+mn-lt"/>
                <a:cs typeface="+mn-lt"/>
              </a:rPr>
              <a:t> </a:t>
            </a:r>
            <a:r>
              <a:rPr lang="el-GR" b="1" dirty="0">
                <a:solidFill>
                  <a:srgbClr val="272525"/>
                </a:solidFill>
                <a:ea typeface="+mn-lt"/>
                <a:cs typeface="+mn-lt"/>
              </a:rPr>
              <a:t>Επιχειρηματικότητας</a:t>
            </a:r>
            <a:endParaRPr lang="en-US" sz="1750" b="1" dirty="0">
              <a:solidFill>
                <a:srgbClr val="000000"/>
              </a:solidFill>
              <a:ea typeface="+mn-lt"/>
              <a:cs typeface="+mn-lt"/>
            </a:endParaRPr>
          </a:p>
          <a:p>
            <a:pPr algn="ctr"/>
            <a:r>
              <a:rPr lang="el-GR" b="1" dirty="0">
                <a:ea typeface="Calibri"/>
                <a:cs typeface="Calibri"/>
              </a:rPr>
              <a:t>Γραφείο Διασύνδεσης και Επιχειρηματικότητας ΕΚΠΑ</a:t>
            </a:r>
            <a:endParaRPr lang="el-GR" dirty="0">
              <a:ea typeface="Calibri"/>
              <a:cs typeface="Calibri"/>
            </a:endParaRPr>
          </a:p>
          <a:p>
            <a:pPr algn="ctr"/>
            <a:r>
              <a:rPr lang="el-GR" i="1" dirty="0">
                <a:solidFill>
                  <a:srgbClr val="272525"/>
                </a:solidFill>
                <a:ea typeface="+mn-lt"/>
                <a:cs typeface="+mn-lt"/>
              </a:rPr>
              <a:t>Η δράση εντάσσεται στο </a:t>
            </a:r>
            <a:r>
              <a:rPr lang="el-GR" i="1" err="1">
                <a:solidFill>
                  <a:srgbClr val="272525"/>
                </a:solidFill>
                <a:ea typeface="+mn-lt"/>
                <a:cs typeface="+mn-lt"/>
              </a:rPr>
              <a:t>Υποέργο</a:t>
            </a:r>
            <a:r>
              <a:rPr lang="el-GR" i="1" dirty="0">
                <a:solidFill>
                  <a:srgbClr val="272525"/>
                </a:solidFill>
                <a:ea typeface="+mn-lt"/>
                <a:cs typeface="+mn-lt"/>
              </a:rPr>
              <a:t> 1 της Πράξης «Υπηρεσίες Υποστήριξης Φοιτητών στην</a:t>
            </a:r>
            <a:endParaRPr lang="el-GR" i="1">
              <a:ea typeface="Calibri"/>
              <a:cs typeface="Calibri"/>
            </a:endParaRPr>
          </a:p>
          <a:p>
            <a:pPr algn="ctr"/>
            <a:r>
              <a:rPr lang="el-GR" i="1" dirty="0">
                <a:solidFill>
                  <a:srgbClr val="272525"/>
                </a:solidFill>
                <a:ea typeface="+mn-lt"/>
                <a:cs typeface="+mn-lt"/>
              </a:rPr>
              <a:t>ένταξή τους στην αγορά εργασίας» με MIS 6020777, η οποία εντάχθηκε στο Πρόγραμμα</a:t>
            </a:r>
            <a:endParaRPr lang="el-GR" i="1">
              <a:ea typeface="Calibri"/>
              <a:cs typeface="Calibri"/>
            </a:endParaRPr>
          </a:p>
          <a:p>
            <a:pPr algn="ctr"/>
            <a:r>
              <a:rPr lang="el-GR" i="1" dirty="0">
                <a:solidFill>
                  <a:srgbClr val="272525"/>
                </a:solidFill>
                <a:ea typeface="+mn-lt"/>
                <a:cs typeface="+mn-lt"/>
              </a:rPr>
              <a:t>«Ανθρώπινο Δυναμικό και Κοινωνική Συνοχή 2021 – 2027» και στην Προτεραιότητα</a:t>
            </a:r>
            <a:endParaRPr lang="el-GR" i="1">
              <a:ea typeface="Calibri"/>
              <a:cs typeface="Calibri"/>
            </a:endParaRPr>
          </a:p>
          <a:p>
            <a:pPr algn="ctr"/>
            <a:r>
              <a:rPr lang="el-GR" i="1" dirty="0">
                <a:solidFill>
                  <a:srgbClr val="272525"/>
                </a:solidFill>
                <a:ea typeface="+mn-lt"/>
                <a:cs typeface="+mn-lt"/>
              </a:rPr>
              <a:t>«Εκπαίδευση &amp; Δια Βίου Μάθηση» και συγχρηματοδοτείται από το Ευρωπαϊκό Κοινωνικό</a:t>
            </a:r>
            <a:endParaRPr lang="el-GR" i="1">
              <a:ea typeface="Calibri"/>
              <a:cs typeface="Calibri"/>
            </a:endParaRPr>
          </a:p>
          <a:p>
            <a:pPr algn="ctr">
              <a:lnSpc>
                <a:spcPts val="2850"/>
              </a:lnSpc>
            </a:pPr>
            <a:r>
              <a:rPr lang="el-GR" i="1" dirty="0">
                <a:solidFill>
                  <a:srgbClr val="272525"/>
                </a:solidFill>
                <a:ea typeface="+mn-lt"/>
                <a:cs typeface="+mn-lt"/>
              </a:rPr>
              <a:t>Ταμείο+ (ΕΚΤ+)</a:t>
            </a:r>
            <a:endParaRPr lang="el-GR" i="1">
              <a:ea typeface="Calibri"/>
              <a:cs typeface="Calibri"/>
            </a:endParaRPr>
          </a:p>
        </p:txBody>
      </p:sp>
      <p:pic>
        <p:nvPicPr>
          <p:cNvPr id="6" name="Εικόνα 5" descr="Εικόνα που περιέχει κείμενο, γραμματοσειρά, στιγμιότυπο οθόνης, λογότυπο&#10;&#10;Το περιεχόμενο που δημιουργείται από AI ενδέχεται να είναι εσφαλμένο.">
            <a:extLst>
              <a:ext uri="{FF2B5EF4-FFF2-40B4-BE49-F238E27FC236}">
                <a16:creationId xmlns:a16="http://schemas.microsoft.com/office/drawing/2014/main" id="{DC1376B9-C10E-D50D-9F71-F9E4FD99915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22051" y="174606"/>
            <a:ext cx="8543925" cy="1666875"/>
          </a:xfrm>
          <a:prstGeom prst="rect">
            <a:avLst/>
          </a:prstGeom>
        </p:spPr>
      </p:pic>
      <p:pic>
        <p:nvPicPr>
          <p:cNvPr id="7" name="Εικόνα 6" descr="Εικόνα που περιέχει κείμενο, γραμματοσειρά, στιγμιότυπο οθόνης, Μπελ ηλεκτρίκ&#10;&#10;Το περιεχόμενο που δημιουργείται από ΑΙ μπορεί να μην είναι σωστό.">
            <a:extLst>
              <a:ext uri="{FF2B5EF4-FFF2-40B4-BE49-F238E27FC236}">
                <a16:creationId xmlns:a16="http://schemas.microsoft.com/office/drawing/2014/main" id="{D237AC14-0CC4-53EE-E8CE-9F3F2FE5183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32503" y="7427090"/>
            <a:ext cx="5295900" cy="514350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93790" y="2252630"/>
            <a:ext cx="13042821" cy="141755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/>
            <a:r>
              <a:rPr lang="el-GR" sz="4400" b="1" dirty="0">
                <a:solidFill>
                  <a:prstClr val="black"/>
                </a:solidFill>
                <a:ea typeface="+mn-lt"/>
                <a:cs typeface="+mn-lt"/>
              </a:rPr>
              <a:t>Κάνε το Πρώτο Βήμα</a:t>
            </a:r>
            <a:endParaRPr lang="el-GR">
              <a:ea typeface="+mj-ea"/>
              <a:cs typeface="+mj-cs"/>
            </a:endParaRPr>
          </a:p>
          <a:p>
            <a:pPr algn="ctr"/>
            <a:endParaRPr lang="el-GR" sz="4800" b="1" dirty="0"/>
          </a:p>
          <a:p>
            <a:pPr algn="ctr"/>
            <a:r>
              <a:rPr lang="el-GR" sz="2800" b="1" i="1" dirty="0"/>
              <a:t>Κανείς δεν είναι ποτέ ‘έτοιμος’. </a:t>
            </a:r>
          </a:p>
          <a:p>
            <a:pPr algn="ctr"/>
            <a:r>
              <a:rPr lang="el-GR" sz="2800" b="1" i="1" dirty="0"/>
              <a:t>Οι πιο επιτυχημένες </a:t>
            </a:r>
            <a:r>
              <a:rPr lang="el-GR" sz="2800" b="1" i="1" dirty="0" err="1"/>
              <a:t>startups</a:t>
            </a:r>
            <a:r>
              <a:rPr lang="el-GR" sz="2800" b="1" i="1" dirty="0"/>
              <a:t> ξεκίνησαν από ένα πρόχειρο σχέδιο, ένα </a:t>
            </a:r>
            <a:r>
              <a:rPr lang="el-GR" sz="2800" b="1" i="1" dirty="0" err="1"/>
              <a:t>group</a:t>
            </a:r>
            <a:r>
              <a:rPr lang="el-GR" sz="2800" b="1" i="1" dirty="0"/>
              <a:t> </a:t>
            </a:r>
            <a:r>
              <a:rPr lang="el-GR" sz="2800" b="1" i="1" dirty="0" err="1"/>
              <a:t>chat</a:t>
            </a:r>
            <a:r>
              <a:rPr lang="el-GR" sz="2800" b="1" i="1" dirty="0"/>
              <a:t>, ή ένα </a:t>
            </a:r>
            <a:r>
              <a:rPr lang="el-GR" sz="2800" b="1" i="1" dirty="0" err="1"/>
              <a:t>Google</a:t>
            </a:r>
            <a:r>
              <a:rPr lang="el-GR" sz="2800" b="1" i="1" dirty="0"/>
              <a:t> </a:t>
            </a:r>
            <a:r>
              <a:rPr lang="el-GR" sz="2800" b="1" i="1" dirty="0" err="1"/>
              <a:t>Doc</a:t>
            </a:r>
            <a:r>
              <a:rPr lang="el-GR" sz="2800" b="1" i="1" dirty="0"/>
              <a:t>. </a:t>
            </a:r>
          </a:p>
          <a:p>
            <a:pPr algn="ctr"/>
            <a:endParaRPr lang="el-GR" sz="2800" b="1" i="1" dirty="0"/>
          </a:p>
          <a:p>
            <a:pPr algn="ctr"/>
            <a:r>
              <a:rPr lang="el-GR" sz="4800" b="1" dirty="0"/>
              <a:t>Το μόνο που χρειάζεται είναι να κάνεις το πρώτο μικρό βήμα σήμερα.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2545351" y="1340676"/>
            <a:ext cx="9103281" cy="70877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ctr">
              <a:lnSpc>
                <a:spcPts val="5550"/>
              </a:lnSpc>
            </a:pPr>
            <a:r>
              <a:rPr lang="el-GR" sz="4400" b="1" dirty="0">
                <a:solidFill>
                  <a:prstClr val="black"/>
                </a:solidFill>
                <a:ea typeface="+mn-lt"/>
                <a:cs typeface="+mn-lt"/>
              </a:rPr>
              <a:t>Ερωτήσεις &amp; Συζήτηση</a:t>
            </a:r>
            <a:endParaRPr lang="el-GR" b="1" dirty="0">
              <a:solidFill>
                <a:prstClr val="black"/>
              </a:solidFill>
              <a:ea typeface="Calibri"/>
              <a:cs typeface="Calibri"/>
            </a:endParaRPr>
          </a:p>
        </p:txBody>
      </p:sp>
      <p:sp>
        <p:nvSpPr>
          <p:cNvPr id="3" name="Text 1"/>
          <p:cNvSpPr/>
          <p:nvPr/>
        </p:nvSpPr>
        <p:spPr>
          <a:xfrm>
            <a:off x="793790" y="3635693"/>
            <a:ext cx="13042821" cy="362903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ctr">
              <a:lnSpc>
                <a:spcPts val="2850"/>
              </a:lnSpc>
              <a:buNone/>
            </a:pPr>
            <a:endParaRPr lang="en-US" sz="1750" dirty="0"/>
          </a:p>
        </p:txBody>
      </p:sp>
      <p:sp>
        <p:nvSpPr>
          <p:cNvPr id="4" name="Text 2"/>
          <p:cNvSpPr/>
          <p:nvPr/>
        </p:nvSpPr>
        <p:spPr>
          <a:xfrm>
            <a:off x="3316063" y="2337370"/>
            <a:ext cx="10659710" cy="257753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ct val="200000"/>
              </a:lnSpc>
            </a:pPr>
            <a:r>
              <a:rPr lang="el-GR" sz="3200" dirty="0"/>
              <a:t>✨ Μην περιμένεις να είναι όλα τέλεια.</a:t>
            </a:r>
          </a:p>
          <a:p>
            <a:pPr>
              <a:lnSpc>
                <a:spcPct val="200000"/>
              </a:lnSpc>
            </a:pPr>
            <a:r>
              <a:rPr lang="el-GR" sz="3200" dirty="0"/>
              <a:t>🚀 Ξεκίνα με ό,τι έχεις – δοκίμασε, μάθε, βελτίωσε.</a:t>
            </a:r>
          </a:p>
          <a:p>
            <a:pPr>
              <a:lnSpc>
                <a:spcPct val="200000"/>
              </a:lnSpc>
            </a:pPr>
            <a:r>
              <a:rPr lang="el-GR" sz="3200" dirty="0"/>
              <a:t>🤝 Μοιράσου την ιδέα σου, βρες συνεργάτες, ζήτα </a:t>
            </a:r>
            <a:r>
              <a:rPr lang="el-GR" sz="3200" dirty="0" err="1"/>
              <a:t>feedback</a:t>
            </a:r>
            <a:r>
              <a:rPr lang="el-GR" sz="3200" dirty="0"/>
              <a:t>.</a:t>
            </a:r>
          </a:p>
          <a:p>
            <a:pPr algn="ctr"/>
            <a:endParaRPr lang="el-GR" sz="3200" dirty="0"/>
          </a:p>
          <a:p>
            <a:pPr algn="ctr"/>
            <a:endParaRPr lang="el-GR" sz="3200" dirty="0"/>
          </a:p>
        </p:txBody>
      </p:sp>
      <p:sp>
        <p:nvSpPr>
          <p:cNvPr id="5" name="Ορθογώνιο 4">
            <a:extLst>
              <a:ext uri="{FF2B5EF4-FFF2-40B4-BE49-F238E27FC236}">
                <a16:creationId xmlns:a16="http://schemas.microsoft.com/office/drawing/2014/main" id="{B9E93C2F-DF63-4FED-852F-3C1B251DE76B}"/>
              </a:ext>
            </a:extLst>
          </p:cNvPr>
          <p:cNvSpPr/>
          <p:nvPr/>
        </p:nvSpPr>
        <p:spPr>
          <a:xfrm>
            <a:off x="4054377" y="5967922"/>
            <a:ext cx="6355394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l-GR" sz="3200" b="1" dirty="0"/>
              <a:t>💡 Το σημαντικότερο: Δράσε τώρα!</a:t>
            </a:r>
          </a:p>
        </p:txBody>
      </p:sp>
    </p:spTree>
    <p:extLst>
      <p:ext uri="{BB962C8B-B14F-4D97-AF65-F5344CB8AC3E}">
        <p14:creationId xmlns:p14="http://schemas.microsoft.com/office/powerpoint/2010/main" val="409579551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93790" y="2208252"/>
            <a:ext cx="10429042" cy="978218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7700"/>
              </a:lnSpc>
              <a:buNone/>
            </a:pPr>
            <a:r>
              <a:rPr lang="en-US" sz="6150" b="1" i="1" dirty="0">
                <a:solidFill>
                  <a:srgbClr val="000000"/>
                </a:solidFill>
                <a:ea typeface="Inter Bold" pitchFamily="34" charset="-122"/>
                <a:cs typeface="Inter Bold" pitchFamily="34" charset="-120"/>
              </a:rPr>
              <a:t>Innovation Survival Guide:  </a:t>
            </a:r>
            <a:endParaRPr lang="en-US" sz="6150" dirty="0"/>
          </a:p>
        </p:txBody>
      </p:sp>
      <p:sp>
        <p:nvSpPr>
          <p:cNvPr id="3" name="Text 1"/>
          <p:cNvSpPr/>
          <p:nvPr/>
        </p:nvSpPr>
        <p:spPr>
          <a:xfrm>
            <a:off x="793790" y="3526631"/>
            <a:ext cx="13042821" cy="11339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4450"/>
              </a:lnSpc>
              <a:buNone/>
            </a:pPr>
            <a:r>
              <a:rPr lang="en-US" sz="3550" b="1" dirty="0">
                <a:solidFill>
                  <a:srgbClr val="000000"/>
                </a:solidFill>
                <a:ea typeface="Inter Bold" pitchFamily="34" charset="-122"/>
                <a:cs typeface="Inter Bold" pitchFamily="34" charset="-120"/>
              </a:rPr>
              <a:t>5 λάθη που σκοτώνουν την ιδέα σου και πως να επιβιώσεις</a:t>
            </a:r>
            <a:endParaRPr lang="en-US" sz="3550" dirty="0"/>
          </a:p>
        </p:txBody>
      </p:sp>
      <p:sp>
        <p:nvSpPr>
          <p:cNvPr id="4" name="Text 2"/>
          <p:cNvSpPr/>
          <p:nvPr/>
        </p:nvSpPr>
        <p:spPr>
          <a:xfrm>
            <a:off x="5046940" y="4751308"/>
            <a:ext cx="4536519" cy="566976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ctr">
              <a:lnSpc>
                <a:spcPts val="4450"/>
              </a:lnSpc>
              <a:buNone/>
            </a:pPr>
            <a:endParaRPr lang="en-US" sz="3550" dirty="0"/>
          </a:p>
        </p:txBody>
      </p:sp>
      <p:sp>
        <p:nvSpPr>
          <p:cNvPr id="5" name="Text 3"/>
          <p:cNvSpPr/>
          <p:nvPr/>
        </p:nvSpPr>
        <p:spPr>
          <a:xfrm>
            <a:off x="793790" y="4756402"/>
            <a:ext cx="13042821" cy="362903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>
              <a:lnSpc>
                <a:spcPts val="2850"/>
              </a:lnSpc>
            </a:pPr>
            <a:r>
              <a:rPr lang="en-US" b="1" err="1">
                <a:solidFill>
                  <a:srgbClr val="272525"/>
                </a:solidFill>
                <a:latin typeface="Calibri"/>
                <a:ea typeface="Inter"/>
                <a:cs typeface="Calibri"/>
              </a:rPr>
              <a:t>Έλλη</a:t>
            </a:r>
            <a:r>
              <a:rPr lang="en-US" b="1" dirty="0">
                <a:solidFill>
                  <a:srgbClr val="272525"/>
                </a:solidFill>
                <a:latin typeface="Calibri"/>
                <a:ea typeface="Inter"/>
                <a:cs typeface="Calibri"/>
              </a:rPr>
              <a:t> </a:t>
            </a:r>
            <a:r>
              <a:rPr lang="en-US" b="1" err="1">
                <a:solidFill>
                  <a:srgbClr val="272525"/>
                </a:solidFill>
                <a:latin typeface="Calibri"/>
                <a:ea typeface="Inter"/>
                <a:cs typeface="Calibri"/>
              </a:rPr>
              <a:t>Αρμύρ</a:t>
            </a:r>
            <a:r>
              <a:rPr lang="en-US" b="1" dirty="0">
                <a:solidFill>
                  <a:srgbClr val="272525"/>
                </a:solidFill>
                <a:latin typeface="Calibri"/>
                <a:ea typeface="Inter"/>
                <a:cs typeface="Calibri"/>
              </a:rPr>
              <a:t>α</a:t>
            </a:r>
          </a:p>
          <a:p>
            <a:pPr>
              <a:lnSpc>
                <a:spcPts val="2850"/>
              </a:lnSpc>
            </a:pPr>
            <a:r>
              <a:rPr lang="en-US" b="1" err="1">
                <a:solidFill>
                  <a:srgbClr val="272525"/>
                </a:solidFill>
                <a:latin typeface="Calibri"/>
                <a:ea typeface="Inter"/>
                <a:cs typeface="Calibri"/>
              </a:rPr>
              <a:t>Σύμ</a:t>
            </a:r>
            <a:r>
              <a:rPr lang="en-US" b="1" dirty="0">
                <a:solidFill>
                  <a:srgbClr val="272525"/>
                </a:solidFill>
                <a:latin typeface="Calibri"/>
                <a:ea typeface="Inter"/>
                <a:cs typeface="Calibri"/>
              </a:rPr>
              <a:t>β</a:t>
            </a:r>
            <a:r>
              <a:rPr lang="en-US" b="1" err="1">
                <a:solidFill>
                  <a:srgbClr val="272525"/>
                </a:solidFill>
                <a:latin typeface="Calibri"/>
                <a:ea typeface="Inter"/>
                <a:cs typeface="Calibri"/>
              </a:rPr>
              <a:t>ουλος</a:t>
            </a:r>
            <a:r>
              <a:rPr lang="en-US" b="1" dirty="0">
                <a:solidFill>
                  <a:srgbClr val="272525"/>
                </a:solidFill>
                <a:latin typeface="Calibri"/>
                <a:ea typeface="Inter"/>
                <a:cs typeface="Calibri"/>
              </a:rPr>
              <a:t> Επ</a:t>
            </a:r>
            <a:r>
              <a:rPr lang="en-US" b="1" err="1">
                <a:solidFill>
                  <a:srgbClr val="272525"/>
                </a:solidFill>
                <a:latin typeface="Calibri"/>
                <a:ea typeface="Inter"/>
                <a:cs typeface="Calibri"/>
              </a:rPr>
              <a:t>ιχειρημ</a:t>
            </a:r>
            <a:r>
              <a:rPr lang="en-US" b="1" dirty="0">
                <a:solidFill>
                  <a:srgbClr val="272525"/>
                </a:solidFill>
                <a:latin typeface="Calibri"/>
                <a:ea typeface="Inter"/>
                <a:cs typeface="Calibri"/>
              </a:rPr>
              <a:t>α</a:t>
            </a:r>
            <a:r>
              <a:rPr lang="en-US" b="1" err="1">
                <a:solidFill>
                  <a:srgbClr val="272525"/>
                </a:solidFill>
                <a:latin typeface="Calibri"/>
                <a:ea typeface="Inter"/>
                <a:cs typeface="Calibri"/>
              </a:rPr>
              <a:t>τικότητ</a:t>
            </a:r>
            <a:r>
              <a:rPr lang="en-US" b="1" dirty="0">
                <a:solidFill>
                  <a:srgbClr val="272525"/>
                </a:solidFill>
                <a:latin typeface="Calibri"/>
                <a:ea typeface="Inter"/>
                <a:cs typeface="Calibri"/>
              </a:rPr>
              <a:t>ας</a:t>
            </a:r>
            <a:endParaRPr lang="en-US" b="1" dirty="0">
              <a:solidFill>
                <a:srgbClr val="272525"/>
              </a:solidFill>
              <a:latin typeface="Calibri"/>
              <a:cs typeface="Calibri"/>
            </a:endParaRPr>
          </a:p>
        </p:txBody>
      </p:sp>
      <p:pic>
        <p:nvPicPr>
          <p:cNvPr id="6" name="Εικόνα 5" descr="Εικόνα που περιέχει κείμενο, γραμματοσειρά, στιγμιότυπο οθόνης, Μπελ ηλεκτρίκ&#10;&#10;Το περιεχόμενο που δημιουργείται από ΑΙ μπορεί να μην είναι σωστό.">
            <a:extLst>
              <a:ext uri="{FF2B5EF4-FFF2-40B4-BE49-F238E27FC236}">
                <a16:creationId xmlns:a16="http://schemas.microsoft.com/office/drawing/2014/main" id="{24E177B7-8900-1507-6501-3F0E67163AD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48374" y="7464905"/>
            <a:ext cx="5295900" cy="514350"/>
          </a:xfrm>
          <a:prstGeom prst="rect">
            <a:avLst/>
          </a:prstGeom>
        </p:spPr>
      </p:pic>
      <p:pic>
        <p:nvPicPr>
          <p:cNvPr id="7" name="Εικόνα 6" descr="Εικόνα που περιέχει κείμενο, γραμματοσειρά, στιγμιότυπο οθόνης, λογότυπο&#10;&#10;Το περιεχόμενο που δημιουργείται από AI ενδέχεται να είναι εσφαλμένο.">
            <a:extLst>
              <a:ext uri="{FF2B5EF4-FFF2-40B4-BE49-F238E27FC236}">
                <a16:creationId xmlns:a16="http://schemas.microsoft.com/office/drawing/2014/main" id="{EF67D3A8-D4BB-F587-A563-0C8FA7AC873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25762" y="207657"/>
            <a:ext cx="8553450" cy="1666875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8F52411D-19D7-22AE-504C-ADAE9B5B80EF}"/>
              </a:ext>
            </a:extLst>
          </p:cNvPr>
          <p:cNvSpPr txBox="1"/>
          <p:nvPr/>
        </p:nvSpPr>
        <p:spPr>
          <a:xfrm>
            <a:off x="2829697" y="5807675"/>
            <a:ext cx="10367318" cy="192103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l-GR" sz="1800" b="1" baseline="0" dirty="0">
                <a:ea typeface="+mn-lt"/>
                <a:cs typeface="+mn-lt"/>
              </a:rPr>
              <a:t>Γραφείο Διασύνδεσης και Επιχειρηματικότητας ΕΚΠΑ</a:t>
            </a:r>
            <a:r>
              <a:rPr lang="el-GR" b="1" dirty="0">
                <a:latin typeface="Arial"/>
                <a:ea typeface="Segoe UI"/>
                <a:cs typeface="Arial"/>
              </a:rPr>
              <a:t> </a:t>
            </a:r>
            <a:endParaRPr lang="el-GR" dirty="0"/>
          </a:p>
          <a:p>
            <a:pPr algn="ctr"/>
            <a:r>
              <a:rPr lang="el-GR" sz="1800" i="1" baseline="0" dirty="0">
                <a:ea typeface="+mn-lt"/>
                <a:cs typeface="+mn-lt"/>
              </a:rPr>
              <a:t>Η δράση εντάσσεται στο </a:t>
            </a:r>
            <a:r>
              <a:rPr lang="el-GR" sz="1800" i="1" baseline="0" err="1">
                <a:ea typeface="+mn-lt"/>
                <a:cs typeface="+mn-lt"/>
              </a:rPr>
              <a:t>Υποέργο</a:t>
            </a:r>
            <a:r>
              <a:rPr lang="el-GR" sz="1800" i="1" baseline="0" dirty="0">
                <a:ea typeface="+mn-lt"/>
                <a:cs typeface="+mn-lt"/>
              </a:rPr>
              <a:t> 1 της Πράξης «Υπηρεσίες Υποστήριξης Φοιτητών στην</a:t>
            </a:r>
            <a:r>
              <a:rPr lang="el-GR" dirty="0">
                <a:latin typeface="Arial"/>
                <a:ea typeface="Segoe UI"/>
                <a:cs typeface="Arial"/>
              </a:rPr>
              <a:t> </a:t>
            </a:r>
            <a:r>
              <a:rPr lang="el-GR" sz="1800" i="1" baseline="0" dirty="0">
                <a:ea typeface="+mn-lt"/>
                <a:cs typeface="+mn-lt"/>
              </a:rPr>
              <a:t>ένταξή τους στην αγορά εργασίας» με MIS 6020777, η οποία εντάχθηκε στο Πρόγραμμα</a:t>
            </a:r>
            <a:r>
              <a:rPr lang="el-GR" dirty="0">
                <a:latin typeface="Arial"/>
                <a:ea typeface="Segoe UI"/>
                <a:cs typeface="Arial"/>
              </a:rPr>
              <a:t> </a:t>
            </a:r>
            <a:r>
              <a:rPr lang="el-GR" sz="1800" i="1" baseline="0" dirty="0">
                <a:ea typeface="+mn-lt"/>
                <a:cs typeface="+mn-lt"/>
              </a:rPr>
              <a:t>«Ανθρώπινο Δυναμικό και Κοινωνική Συνοχή 2021 – 2027» και στην Προτεραιότητα</a:t>
            </a:r>
            <a:r>
              <a:rPr lang="el-GR" dirty="0">
                <a:latin typeface="Arial"/>
                <a:ea typeface="Segoe UI"/>
                <a:cs typeface="Arial"/>
              </a:rPr>
              <a:t> </a:t>
            </a:r>
            <a:r>
              <a:rPr lang="el-GR" sz="1800" i="1" baseline="0" dirty="0">
                <a:ea typeface="+mn-lt"/>
                <a:cs typeface="+mn-lt"/>
              </a:rPr>
              <a:t>«Εκπαίδευση &amp; Δια Βίου Μάθηση» και συγχρηματοδοτείται από το Ευρωπαϊκό Κοινωνικό</a:t>
            </a:r>
            <a:r>
              <a:rPr lang="el-GR" dirty="0">
                <a:latin typeface="Arial"/>
                <a:ea typeface="Segoe UI"/>
                <a:cs typeface="Arial"/>
              </a:rPr>
              <a:t> </a:t>
            </a:r>
            <a:r>
              <a:rPr lang="el-GR" sz="1800" i="1" dirty="0">
                <a:ea typeface="+mn-lt"/>
                <a:cs typeface="+mn-lt"/>
              </a:rPr>
              <a:t>Ταμείο+ (ΕΚΤ+)</a:t>
            </a:r>
            <a:r>
              <a:rPr lang="el-GR" dirty="0">
                <a:latin typeface="Arial"/>
                <a:ea typeface="Segoe UI"/>
                <a:cs typeface="Arial"/>
              </a:rPr>
              <a:t> </a:t>
            </a:r>
            <a:endParaRPr lang="el-GR" dirty="0"/>
          </a:p>
          <a:p>
            <a:pPr algn="ctr">
              <a:lnSpc>
                <a:spcPts val="1275"/>
              </a:lnSpc>
            </a:pPr>
            <a:endParaRPr lang="el-GR" sz="1800" dirty="0">
              <a:latin typeface="Calibri"/>
              <a:ea typeface="Segoe UI"/>
              <a:cs typeface="Segoe UI"/>
            </a:endParaRPr>
          </a:p>
          <a:p>
            <a:pPr algn="ctr"/>
            <a:endParaRPr lang="el-GR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2763560" y="2473285"/>
            <a:ext cx="9103281" cy="70877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ctr">
              <a:lnSpc>
                <a:spcPts val="5550"/>
              </a:lnSpc>
              <a:buNone/>
            </a:pPr>
            <a:r>
              <a:rPr lang="en-US" sz="4450" b="1" dirty="0">
                <a:solidFill>
                  <a:srgbClr val="000000"/>
                </a:solidFill>
                <a:ea typeface="Inter Bold" pitchFamily="34" charset="-122"/>
                <a:cs typeface="Inter Bold" pitchFamily="34" charset="-120"/>
              </a:rPr>
              <a:t>Τι σκοτώνει την ιδέα στην αρχή;</a:t>
            </a:r>
            <a:endParaRPr lang="en-US" sz="4450" dirty="0"/>
          </a:p>
        </p:txBody>
      </p:sp>
      <p:sp>
        <p:nvSpPr>
          <p:cNvPr id="3" name="Text 1"/>
          <p:cNvSpPr/>
          <p:nvPr/>
        </p:nvSpPr>
        <p:spPr>
          <a:xfrm>
            <a:off x="793790" y="3635693"/>
            <a:ext cx="13042821" cy="362903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ctr">
              <a:lnSpc>
                <a:spcPts val="2850"/>
              </a:lnSpc>
              <a:buNone/>
            </a:pPr>
            <a:endParaRPr lang="en-US" sz="1750" dirty="0"/>
          </a:p>
        </p:txBody>
      </p:sp>
      <p:sp>
        <p:nvSpPr>
          <p:cNvPr id="4" name="Text 2"/>
          <p:cNvSpPr/>
          <p:nvPr/>
        </p:nvSpPr>
        <p:spPr>
          <a:xfrm>
            <a:off x="4479846" y="4338757"/>
            <a:ext cx="5670590" cy="141755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ts val="5550"/>
              </a:lnSpc>
              <a:buNone/>
            </a:pPr>
            <a:r>
              <a:rPr lang="en-US" sz="4450" b="1" dirty="0">
                <a:solidFill>
                  <a:srgbClr val="000000"/>
                </a:solidFill>
                <a:ea typeface="Inter Bold" pitchFamily="34" charset="-122"/>
                <a:cs typeface="Inter Bold" pitchFamily="34" charset="-120"/>
              </a:rPr>
              <a:t>Όχι η α</a:t>
            </a:r>
            <a:r>
              <a:rPr lang="en-US" sz="4450" b="1" dirty="0" err="1">
                <a:solidFill>
                  <a:srgbClr val="000000"/>
                </a:solidFill>
                <a:ea typeface="Inter Bold" pitchFamily="34" charset="-122"/>
                <a:cs typeface="Inter Bold" pitchFamily="34" charset="-120"/>
              </a:rPr>
              <a:t>γορά</a:t>
            </a:r>
            <a:r>
              <a:rPr lang="en-US" sz="4450" b="1" dirty="0">
                <a:solidFill>
                  <a:srgbClr val="000000"/>
                </a:solidFill>
                <a:ea typeface="Inter Bold" pitchFamily="34" charset="-122"/>
                <a:cs typeface="Inter Bold" pitchFamily="34" charset="-120"/>
              </a:rPr>
              <a:t>.</a:t>
            </a:r>
            <a:endParaRPr lang="el-GR" sz="4450" b="1" dirty="0">
              <a:solidFill>
                <a:srgbClr val="000000"/>
              </a:solidFill>
              <a:ea typeface="Inter Bold" pitchFamily="34" charset="-122"/>
              <a:cs typeface="Inter Bold" pitchFamily="34" charset="-120"/>
            </a:endParaRPr>
          </a:p>
          <a:p>
            <a:pPr marL="0" indent="0" algn="ctr">
              <a:lnSpc>
                <a:spcPts val="5550"/>
              </a:lnSpc>
              <a:buNone/>
            </a:pPr>
            <a:r>
              <a:rPr lang="el-GR" sz="4450" b="1" dirty="0">
                <a:solidFill>
                  <a:srgbClr val="000000"/>
                </a:solidFill>
                <a:ea typeface="Inter Bold" pitchFamily="34" charset="-122"/>
                <a:cs typeface="Inter Bold" pitchFamily="34" charset="-120"/>
              </a:rPr>
              <a:t>Τ</a:t>
            </a:r>
            <a:r>
              <a:rPr lang="en-US" sz="4450" b="1" dirty="0">
                <a:solidFill>
                  <a:srgbClr val="000000"/>
                </a:solidFill>
                <a:ea typeface="Inter Bold" pitchFamily="34" charset="-122"/>
                <a:cs typeface="Inter Bold" pitchFamily="34" charset="-120"/>
              </a:rPr>
              <a:t>ο </a:t>
            </a:r>
            <a:r>
              <a:rPr lang="en-US" sz="4450" b="1" i="1" dirty="0">
                <a:solidFill>
                  <a:srgbClr val="000000"/>
                </a:solidFill>
                <a:ea typeface="Inter Bold" pitchFamily="34" charset="-122"/>
                <a:cs typeface="Inter Bold" pitchFamily="34" charset="-120"/>
              </a:rPr>
              <a:t>λάθος</a:t>
            </a:r>
            <a:r>
              <a:rPr lang="en-US" sz="4450" b="1" dirty="0">
                <a:solidFill>
                  <a:srgbClr val="000000"/>
                </a:solidFill>
                <a:ea typeface="Inter Bold" pitchFamily="34" charset="-122"/>
                <a:cs typeface="Inter Bold" pitchFamily="34" charset="-120"/>
              </a:rPr>
              <a:t> ξεκίνημα.</a:t>
            </a:r>
            <a:endParaRPr lang="en-US" sz="445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93790" y="652582"/>
            <a:ext cx="12925663" cy="70877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5550"/>
              </a:lnSpc>
              <a:buNone/>
            </a:pPr>
            <a:r>
              <a:rPr lang="en-US" sz="4450" b="1" dirty="0">
                <a:solidFill>
                  <a:srgbClr val="000000"/>
                </a:solidFill>
                <a:ea typeface="Inter Bold" pitchFamily="34" charset="-122"/>
                <a:cs typeface="Inter Bold" pitchFamily="34" charset="-120"/>
              </a:rPr>
              <a:t>Αν δεν υπάρχει πρόβλημα → δεν υπάρχει ιδέα</a:t>
            </a:r>
            <a:endParaRPr lang="en-US" sz="4450" dirty="0"/>
          </a:p>
        </p:txBody>
      </p:sp>
      <p:sp>
        <p:nvSpPr>
          <p:cNvPr id="3" name="Shape 1"/>
          <p:cNvSpPr/>
          <p:nvPr/>
        </p:nvSpPr>
        <p:spPr>
          <a:xfrm>
            <a:off x="793790" y="1814870"/>
            <a:ext cx="13042821" cy="2966918"/>
          </a:xfrm>
          <a:prstGeom prst="roundRect">
            <a:avLst>
              <a:gd name="adj" fmla="val 3211"/>
            </a:avLst>
          </a:prstGeom>
          <a:solidFill>
            <a:srgbClr val="F2F2F2"/>
          </a:solidFill>
          <a:ln w="30480">
            <a:solidFill>
              <a:srgbClr val="C0C1D7"/>
            </a:solidFill>
            <a:prstDash val="solid"/>
          </a:ln>
        </p:spPr>
        <p:txBody>
          <a:bodyPr/>
          <a:lstStyle/>
          <a:p>
            <a:endParaRPr lang="el-GR"/>
          </a:p>
        </p:txBody>
      </p:sp>
      <p:sp>
        <p:nvSpPr>
          <p:cNvPr id="4" name="Shape 2"/>
          <p:cNvSpPr/>
          <p:nvPr/>
        </p:nvSpPr>
        <p:spPr>
          <a:xfrm>
            <a:off x="824270" y="1845469"/>
            <a:ext cx="907256" cy="2905958"/>
          </a:xfrm>
          <a:prstGeom prst="roundRect">
            <a:avLst>
              <a:gd name="adj" fmla="val 6469"/>
            </a:avLst>
          </a:prstGeom>
          <a:solidFill>
            <a:srgbClr val="DADBF1"/>
          </a:solidFill>
          <a:ln/>
        </p:spPr>
        <p:txBody>
          <a:bodyPr/>
          <a:lstStyle/>
          <a:p>
            <a:endParaRPr lang="el-GR"/>
          </a:p>
        </p:txBody>
      </p:sp>
      <p:pic>
        <p:nvPicPr>
          <p:cNvPr id="5" name="Image 0" descr="preencoded.png"/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103948" y="3128248"/>
            <a:ext cx="340162" cy="340162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1958340" y="2072283"/>
            <a:ext cx="6460093" cy="35433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2750"/>
              </a:lnSpc>
              <a:buNone/>
            </a:pPr>
            <a:r>
              <a:rPr lang="en-US" sz="2200" b="1" dirty="0">
                <a:solidFill>
                  <a:srgbClr val="272525"/>
                </a:solidFill>
                <a:latin typeface="+mj-lt"/>
                <a:ea typeface="Inter Bold" pitchFamily="34" charset="-122"/>
                <a:cs typeface="Inter Bold" pitchFamily="34" charset="-120"/>
              </a:rPr>
              <a:t>Αν δεν υπάρχει πρόβλημα → δεν υπάρχει ιδέα</a:t>
            </a:r>
            <a:endParaRPr lang="en-US" sz="2200" b="1" dirty="0">
              <a:latin typeface="+mj-lt"/>
            </a:endParaRPr>
          </a:p>
        </p:txBody>
      </p:sp>
      <p:sp>
        <p:nvSpPr>
          <p:cNvPr id="7" name="Text 4"/>
          <p:cNvSpPr/>
          <p:nvPr/>
        </p:nvSpPr>
        <p:spPr>
          <a:xfrm>
            <a:off x="2298502" y="2681764"/>
            <a:ext cx="11280815" cy="362903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2850"/>
              </a:lnSpc>
              <a:buNone/>
            </a:pPr>
            <a:r>
              <a:rPr lang="en-US" sz="1750" dirty="0">
                <a:solidFill>
                  <a:srgbClr val="272525"/>
                </a:solidFill>
                <a:ea typeface="Inter" pitchFamily="34" charset="-122"/>
                <a:cs typeface="Inter" pitchFamily="34" charset="-120"/>
              </a:rPr>
              <a:t>«Αν δεν υπάρχει πόνος, δεν υπάρχει αγορά. Χωρίς πρόβλημα, δεν υπάρχει καν λόγος ύπαρξης.»</a:t>
            </a:r>
            <a:endParaRPr lang="en-US" sz="1750" dirty="0"/>
          </a:p>
        </p:txBody>
      </p:sp>
      <p:sp>
        <p:nvSpPr>
          <p:cNvPr id="8" name="Shape 5"/>
          <p:cNvSpPr/>
          <p:nvPr/>
        </p:nvSpPr>
        <p:spPr>
          <a:xfrm>
            <a:off x="1958340" y="2681764"/>
            <a:ext cx="30480" cy="362903"/>
          </a:xfrm>
          <a:prstGeom prst="rect">
            <a:avLst/>
          </a:prstGeom>
          <a:solidFill>
            <a:srgbClr val="4950BC"/>
          </a:solidFill>
          <a:ln/>
        </p:spPr>
        <p:txBody>
          <a:bodyPr/>
          <a:lstStyle/>
          <a:p>
            <a:endParaRPr lang="el-GR"/>
          </a:p>
        </p:txBody>
      </p:sp>
      <p:sp>
        <p:nvSpPr>
          <p:cNvPr id="9" name="Text 6"/>
          <p:cNvSpPr/>
          <p:nvPr/>
        </p:nvSpPr>
        <p:spPr>
          <a:xfrm>
            <a:off x="1958340" y="3299817"/>
            <a:ext cx="11620976" cy="72580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850"/>
              </a:lnSpc>
              <a:buNone/>
            </a:pPr>
            <a:r>
              <a:rPr lang="en-US" sz="1750" b="1" dirty="0">
                <a:solidFill>
                  <a:srgbClr val="272525"/>
                </a:solidFill>
                <a:ea typeface="Inter" pitchFamily="34" charset="-122"/>
              </a:rPr>
              <a:t>Παράδειγμα: Google Glass</a:t>
            </a:r>
            <a:r>
              <a:rPr lang="el-GR" sz="1750" b="1" dirty="0">
                <a:solidFill>
                  <a:srgbClr val="272525"/>
                </a:solidFill>
                <a:ea typeface="Inter" pitchFamily="34" charset="-122"/>
              </a:rPr>
              <a:t> </a:t>
            </a:r>
            <a:r>
              <a:rPr lang="en-US" sz="1750" dirty="0" err="1">
                <a:solidFill>
                  <a:srgbClr val="272525"/>
                </a:solidFill>
                <a:ea typeface="Inter" pitchFamily="34" charset="-122"/>
              </a:rPr>
              <a:t>Εντυ</a:t>
            </a:r>
            <a:r>
              <a:rPr lang="en-US" sz="1750" dirty="0">
                <a:solidFill>
                  <a:srgbClr val="272525"/>
                </a:solidFill>
                <a:ea typeface="Inter" pitchFamily="34" charset="-122"/>
              </a:rPr>
              <a:t>πωσιακή τεχνολογία αλλά όχι συνδεδεμένη με συγκεκριμένη καθημερινή ανάγκη</a:t>
            </a:r>
            <a:r>
              <a:rPr lang="en-US" sz="1750" dirty="0">
                <a:solidFill>
                  <a:srgbClr val="272525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.</a:t>
            </a:r>
            <a:endParaRPr lang="en-US" sz="1750" dirty="0"/>
          </a:p>
        </p:txBody>
      </p:sp>
      <p:sp>
        <p:nvSpPr>
          <p:cNvPr id="10" name="Text 7"/>
          <p:cNvSpPr/>
          <p:nvPr/>
        </p:nvSpPr>
        <p:spPr>
          <a:xfrm>
            <a:off x="1958340" y="4161711"/>
            <a:ext cx="11620976" cy="362903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2850"/>
              </a:lnSpc>
              <a:buNone/>
            </a:pPr>
            <a:r>
              <a:rPr lang="el-GR" sz="1750" dirty="0">
                <a:solidFill>
                  <a:srgbClr val="272525"/>
                </a:solidFill>
                <a:ea typeface="Inter" pitchFamily="34" charset="-122"/>
              </a:rPr>
              <a:t> Αν </a:t>
            </a:r>
            <a:r>
              <a:rPr lang="en-US" sz="1750" dirty="0" err="1">
                <a:solidFill>
                  <a:srgbClr val="272525"/>
                </a:solidFill>
                <a:ea typeface="Inter" pitchFamily="34" charset="-122"/>
              </a:rPr>
              <a:t>δεν</a:t>
            </a:r>
            <a:r>
              <a:rPr lang="en-US" sz="1750" dirty="0">
                <a:solidFill>
                  <a:srgbClr val="272525"/>
                </a:solidFill>
                <a:ea typeface="Inter" pitchFamily="34" charset="-122"/>
              </a:rPr>
              <a:t> μπορείς να πεις με μία πρόταση ποιον βοηθάς και σε τι, δεν έχεις ιδέα. Έχεις concept</a:t>
            </a:r>
            <a:r>
              <a:rPr lang="en-US" sz="1750" dirty="0">
                <a:solidFill>
                  <a:srgbClr val="272525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.</a:t>
            </a:r>
            <a:endParaRPr lang="en-US" sz="1750" dirty="0"/>
          </a:p>
        </p:txBody>
      </p:sp>
      <p:sp>
        <p:nvSpPr>
          <p:cNvPr id="11" name="Text 8"/>
          <p:cNvSpPr/>
          <p:nvPr/>
        </p:nvSpPr>
        <p:spPr>
          <a:xfrm>
            <a:off x="793790" y="5122069"/>
            <a:ext cx="7917299" cy="425291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3300"/>
              </a:lnSpc>
              <a:buNone/>
            </a:pPr>
            <a:r>
              <a:rPr lang="en-US" sz="2650" b="1" dirty="0">
                <a:solidFill>
                  <a:srgbClr val="000000"/>
                </a:solidFill>
                <a:ea typeface="Inter Bold" pitchFamily="34" charset="-122"/>
                <a:cs typeface="Inter Bold" pitchFamily="34" charset="-120"/>
              </a:rPr>
              <a:t>Χωρίς πραγματικό πρόβλημα δεν υπάρχει ιδέα</a:t>
            </a:r>
            <a:endParaRPr lang="en-US" sz="2650" dirty="0"/>
          </a:p>
        </p:txBody>
      </p:sp>
      <p:sp>
        <p:nvSpPr>
          <p:cNvPr id="12" name="Text 9"/>
          <p:cNvSpPr/>
          <p:nvPr/>
        </p:nvSpPr>
        <p:spPr>
          <a:xfrm>
            <a:off x="793790" y="5887522"/>
            <a:ext cx="13042821" cy="362903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342900" indent="-342900" algn="l">
              <a:lnSpc>
                <a:spcPts val="2850"/>
              </a:lnSpc>
              <a:buSzPct val="100000"/>
              <a:buChar char="•"/>
            </a:pPr>
            <a:r>
              <a:rPr lang="en-US" sz="1750" dirty="0">
                <a:solidFill>
                  <a:srgbClr val="272525"/>
                </a:solidFill>
                <a:ea typeface="Inter" pitchFamily="34" charset="-122"/>
                <a:cs typeface="Inter" pitchFamily="34" charset="-120"/>
              </a:rPr>
              <a:t>Αξία ιδέας = λύση προβλήματος, όχι πρωτοτυπία.</a:t>
            </a:r>
            <a:endParaRPr lang="en-US" sz="1750" dirty="0"/>
          </a:p>
        </p:txBody>
      </p:sp>
      <p:sp>
        <p:nvSpPr>
          <p:cNvPr id="13" name="Text 10"/>
          <p:cNvSpPr/>
          <p:nvPr/>
        </p:nvSpPr>
        <p:spPr>
          <a:xfrm>
            <a:off x="793790" y="6329720"/>
            <a:ext cx="13042821" cy="362903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342900" indent="-342900" algn="l">
              <a:lnSpc>
                <a:spcPts val="2850"/>
              </a:lnSpc>
              <a:buSzPct val="100000"/>
              <a:buChar char="•"/>
            </a:pPr>
            <a:r>
              <a:rPr lang="en-US" sz="1750" dirty="0">
                <a:solidFill>
                  <a:srgbClr val="272525"/>
                </a:solidFill>
                <a:ea typeface="Inter" pitchFamily="34" charset="-122"/>
                <a:cs typeface="Inter" pitchFamily="34" charset="-120"/>
              </a:rPr>
              <a:t>Η αγορά πληρώνει για λύσεις σε πόνο/εμπόδια, όχι για "ωραίες ιδέες".</a:t>
            </a:r>
            <a:endParaRPr lang="en-US" sz="1750" dirty="0"/>
          </a:p>
        </p:txBody>
      </p:sp>
      <p:sp>
        <p:nvSpPr>
          <p:cNvPr id="14" name="Text 11"/>
          <p:cNvSpPr/>
          <p:nvPr/>
        </p:nvSpPr>
        <p:spPr>
          <a:xfrm>
            <a:off x="793790" y="6771918"/>
            <a:ext cx="13042821" cy="362903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342900" indent="-342900" algn="l">
              <a:lnSpc>
                <a:spcPts val="2850"/>
              </a:lnSpc>
              <a:buSzPct val="100000"/>
              <a:buChar char="•"/>
            </a:pPr>
            <a:r>
              <a:rPr lang="en-US" sz="1750" dirty="0">
                <a:solidFill>
                  <a:srgbClr val="272525"/>
                </a:solidFill>
                <a:ea typeface="Inter" pitchFamily="34" charset="-122"/>
                <a:cs typeface="Inter" pitchFamily="34" charset="-120"/>
              </a:rPr>
              <a:t>Validation: παρατηρήστε πώς λύνεται το πρόβλημα σήμερα</a:t>
            </a:r>
            <a:r>
              <a:rPr lang="en-US" sz="1750" dirty="0">
                <a:solidFill>
                  <a:srgbClr val="272525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.</a:t>
            </a:r>
            <a:endParaRPr lang="en-US" sz="1750" dirty="0"/>
          </a:p>
        </p:txBody>
      </p:sp>
      <p:sp>
        <p:nvSpPr>
          <p:cNvPr id="15" name="Text 12"/>
          <p:cNvSpPr/>
          <p:nvPr/>
        </p:nvSpPr>
        <p:spPr>
          <a:xfrm>
            <a:off x="793790" y="7214116"/>
            <a:ext cx="13042821" cy="362903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342900" indent="-342900" algn="l">
              <a:lnSpc>
                <a:spcPts val="2850"/>
              </a:lnSpc>
              <a:buSzPct val="100000"/>
              <a:buChar char="•"/>
            </a:pPr>
            <a:r>
              <a:rPr lang="en-US" sz="1750" dirty="0">
                <a:solidFill>
                  <a:srgbClr val="272525"/>
                </a:solidFill>
                <a:ea typeface="Inter" pitchFamily="34" charset="-122"/>
                <a:cs typeface="Inter" pitchFamily="34" charset="-120"/>
              </a:rPr>
              <a:t>Ιδέες βασισμένες σε πραγματική παρατήρηση, όχι υποθέσεις.</a:t>
            </a:r>
            <a:endParaRPr lang="en-US" sz="175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93790" y="652582"/>
            <a:ext cx="7272457" cy="70877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5550"/>
              </a:lnSpc>
              <a:buNone/>
            </a:pPr>
            <a:r>
              <a:rPr lang="el-GR" sz="4450" b="1" dirty="0">
                <a:solidFill>
                  <a:srgbClr val="000000"/>
                </a:solidFill>
                <a:ea typeface="Inter Bold" pitchFamily="34" charset="-122"/>
              </a:rPr>
              <a:t>«Ο</a:t>
            </a:r>
            <a:r>
              <a:rPr lang="en-US" sz="4450" b="1" dirty="0" err="1">
                <a:solidFill>
                  <a:srgbClr val="000000"/>
                </a:solidFill>
                <a:ea typeface="Inter Bold" pitchFamily="34" charset="-122"/>
              </a:rPr>
              <a:t>λοι</a:t>
            </a:r>
            <a:r>
              <a:rPr lang="en-US" sz="4450" b="1" dirty="0">
                <a:solidFill>
                  <a:srgbClr val="000000"/>
                </a:solidFill>
                <a:ea typeface="Inter Bold" pitchFamily="34" charset="-122"/>
              </a:rPr>
              <a:t> </a:t>
            </a:r>
            <a:r>
              <a:rPr lang="en-US" sz="4450" b="1" dirty="0" err="1">
                <a:solidFill>
                  <a:srgbClr val="000000"/>
                </a:solidFill>
                <a:ea typeface="Inter Bold" pitchFamily="34" charset="-122"/>
              </a:rPr>
              <a:t>είν</a:t>
            </a:r>
            <a:r>
              <a:rPr lang="en-US" sz="4450" b="1" dirty="0">
                <a:solidFill>
                  <a:srgbClr val="000000"/>
                </a:solidFill>
                <a:ea typeface="Inter Bold" pitchFamily="34" charset="-122"/>
              </a:rPr>
              <a:t>αι πελάτες μου</a:t>
            </a:r>
            <a:r>
              <a:rPr lang="el-GR" sz="4450" b="1" dirty="0">
                <a:solidFill>
                  <a:srgbClr val="000000"/>
                </a:solidFill>
                <a:ea typeface="Inter Bold" pitchFamily="34" charset="-122"/>
                <a:cs typeface="Inter Bold" pitchFamily="34" charset="-120"/>
              </a:rPr>
              <a:t>»</a:t>
            </a:r>
            <a:endParaRPr lang="en-US" sz="4450" dirty="0"/>
          </a:p>
        </p:txBody>
      </p:sp>
      <p:sp>
        <p:nvSpPr>
          <p:cNvPr id="3" name="Shape 1"/>
          <p:cNvSpPr/>
          <p:nvPr/>
        </p:nvSpPr>
        <p:spPr>
          <a:xfrm>
            <a:off x="824270" y="1816358"/>
            <a:ext cx="13042821" cy="2966918"/>
          </a:xfrm>
          <a:prstGeom prst="roundRect">
            <a:avLst>
              <a:gd name="adj" fmla="val 3211"/>
            </a:avLst>
          </a:prstGeom>
          <a:solidFill>
            <a:srgbClr val="F2F2F2"/>
          </a:solidFill>
          <a:ln w="30480">
            <a:solidFill>
              <a:srgbClr val="C0C1D7"/>
            </a:solidFill>
            <a:prstDash val="solid"/>
          </a:ln>
        </p:spPr>
        <p:txBody>
          <a:bodyPr/>
          <a:lstStyle/>
          <a:p>
            <a:endParaRPr lang="el-GR"/>
          </a:p>
        </p:txBody>
      </p:sp>
      <p:sp>
        <p:nvSpPr>
          <p:cNvPr id="4" name="Shape 2"/>
          <p:cNvSpPr/>
          <p:nvPr/>
        </p:nvSpPr>
        <p:spPr>
          <a:xfrm>
            <a:off x="824270" y="1845469"/>
            <a:ext cx="907256" cy="2905958"/>
          </a:xfrm>
          <a:prstGeom prst="roundRect">
            <a:avLst>
              <a:gd name="adj" fmla="val 6469"/>
            </a:avLst>
          </a:prstGeom>
          <a:solidFill>
            <a:srgbClr val="DADBF1"/>
          </a:solidFill>
          <a:ln/>
        </p:spPr>
        <p:txBody>
          <a:bodyPr/>
          <a:lstStyle/>
          <a:p>
            <a:endParaRPr lang="el-GR"/>
          </a:p>
        </p:txBody>
      </p:sp>
      <p:pic>
        <p:nvPicPr>
          <p:cNvPr id="5" name="Image 0" descr="preencoded.png"/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103948" y="3128248"/>
            <a:ext cx="340162" cy="340162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1958340" y="2072283"/>
            <a:ext cx="3634740" cy="35433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2750"/>
              </a:lnSpc>
              <a:buNone/>
            </a:pPr>
            <a:r>
              <a:rPr lang="el-GR" sz="2200" b="1" dirty="0" err="1">
                <a:solidFill>
                  <a:srgbClr val="272525"/>
                </a:solidFill>
                <a:ea typeface="Inter Bold" pitchFamily="34" charset="-122"/>
                <a:cs typeface="Inter Bold" pitchFamily="34" charset="-120"/>
              </a:rPr>
              <a:t>Ολ</a:t>
            </a:r>
            <a:r>
              <a:rPr lang="en-US" sz="2200" b="1" dirty="0">
                <a:solidFill>
                  <a:srgbClr val="272525"/>
                </a:solidFill>
                <a:ea typeface="Inter Bold" pitchFamily="34" charset="-122"/>
                <a:cs typeface="Inter Bold" pitchFamily="34" charset="-120"/>
              </a:rPr>
              <a:t>οι είναι πελάτες μου</a:t>
            </a:r>
            <a:endParaRPr lang="en-US" sz="2200" dirty="0"/>
          </a:p>
        </p:txBody>
      </p:sp>
      <p:sp>
        <p:nvSpPr>
          <p:cNvPr id="7" name="Text 4"/>
          <p:cNvSpPr/>
          <p:nvPr/>
        </p:nvSpPr>
        <p:spPr>
          <a:xfrm>
            <a:off x="2019300" y="2681764"/>
            <a:ext cx="11560017" cy="362903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2850"/>
              </a:lnSpc>
              <a:buNone/>
            </a:pPr>
            <a:r>
              <a:rPr lang="en-US" sz="1750" dirty="0">
                <a:solidFill>
                  <a:srgbClr val="272525"/>
                </a:solidFill>
                <a:ea typeface="Inter" pitchFamily="34" charset="-122"/>
                <a:cs typeface="Inter" pitchFamily="34" charset="-120"/>
              </a:rPr>
              <a:t>«Το πιο επικίνδυνο ψέμα μιας ιδέας είναι ότι αφορά όλους.»</a:t>
            </a:r>
            <a:endParaRPr lang="en-US" sz="1750" dirty="0"/>
          </a:p>
        </p:txBody>
      </p:sp>
      <p:sp>
        <p:nvSpPr>
          <p:cNvPr id="8" name="Shape 5"/>
          <p:cNvSpPr/>
          <p:nvPr/>
        </p:nvSpPr>
        <p:spPr>
          <a:xfrm>
            <a:off x="1958340" y="2681764"/>
            <a:ext cx="30480" cy="362903"/>
          </a:xfrm>
          <a:prstGeom prst="rect">
            <a:avLst/>
          </a:prstGeom>
          <a:solidFill>
            <a:srgbClr val="4950BC"/>
          </a:solidFill>
          <a:ln/>
        </p:spPr>
        <p:txBody>
          <a:bodyPr/>
          <a:lstStyle/>
          <a:p>
            <a:endParaRPr lang="el-GR"/>
          </a:p>
        </p:txBody>
      </p:sp>
      <p:sp>
        <p:nvSpPr>
          <p:cNvPr id="9" name="Text 6"/>
          <p:cNvSpPr/>
          <p:nvPr/>
        </p:nvSpPr>
        <p:spPr>
          <a:xfrm>
            <a:off x="1958340" y="3299817"/>
            <a:ext cx="11620976" cy="72580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850"/>
              </a:lnSpc>
              <a:buNone/>
            </a:pPr>
            <a:r>
              <a:rPr lang="en-US" sz="1750" b="1" dirty="0">
                <a:solidFill>
                  <a:srgbClr val="272525"/>
                </a:solidFill>
                <a:ea typeface="Inter" pitchFamily="34" charset="-122"/>
                <a:cs typeface="Inter" pitchFamily="34" charset="-120"/>
              </a:rPr>
              <a:t>Παράδειγμα: We Work </a:t>
            </a:r>
            <a:r>
              <a:rPr lang="en-US" sz="1750" dirty="0">
                <a:solidFill>
                  <a:srgbClr val="272525"/>
                </a:solidFill>
                <a:ea typeface="Inter" pitchFamily="34" charset="-122"/>
                <a:cs typeface="Inter" pitchFamily="34" charset="-120"/>
              </a:rPr>
              <a:t>Έγινε σύμβολο υπερ-διόγκωσης γιατί προσπάθησε να εξυπηρετήσει “όλους”.</a:t>
            </a:r>
            <a:endParaRPr lang="en-US" sz="1750" dirty="0"/>
          </a:p>
        </p:txBody>
      </p:sp>
      <p:sp>
        <p:nvSpPr>
          <p:cNvPr id="10" name="Text 7"/>
          <p:cNvSpPr/>
          <p:nvPr/>
        </p:nvSpPr>
        <p:spPr>
          <a:xfrm>
            <a:off x="1958340" y="4161711"/>
            <a:ext cx="11620976" cy="362903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2850"/>
              </a:lnSpc>
              <a:buNone/>
            </a:pPr>
            <a:r>
              <a:rPr lang="en-US" sz="1750" b="1" dirty="0">
                <a:solidFill>
                  <a:srgbClr val="272525"/>
                </a:solidFill>
                <a:ea typeface="Inter" pitchFamily="34" charset="-122"/>
                <a:cs typeface="Inter" pitchFamily="34" charset="-120"/>
              </a:rPr>
              <a:t>Η λύση είναι στενότητα.</a:t>
            </a:r>
            <a:r>
              <a:rPr lang="en-US" sz="1750" dirty="0">
                <a:solidFill>
                  <a:srgbClr val="272525"/>
                </a:solidFill>
                <a:ea typeface="Inter" pitchFamily="34" charset="-122"/>
                <a:cs typeface="Inter" pitchFamily="34" charset="-120"/>
              </a:rPr>
              <a:t> Όσο πιο συγκεκριμένο το κοινό, τόσο πιο μεγάλη η πιθανότητα να το κερδίσεις.</a:t>
            </a:r>
            <a:endParaRPr lang="en-US" sz="1750" dirty="0"/>
          </a:p>
        </p:txBody>
      </p:sp>
      <p:sp>
        <p:nvSpPr>
          <p:cNvPr id="11" name="Text 8"/>
          <p:cNvSpPr/>
          <p:nvPr/>
        </p:nvSpPr>
        <p:spPr>
          <a:xfrm>
            <a:off x="793790" y="5122069"/>
            <a:ext cx="3993832" cy="425291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3300"/>
              </a:lnSpc>
              <a:buNone/>
            </a:pPr>
            <a:r>
              <a:rPr lang="en-US" sz="2650" b="1" dirty="0">
                <a:solidFill>
                  <a:srgbClr val="000000"/>
                </a:solidFill>
                <a:ea typeface="Inter Bold" pitchFamily="34" charset="-122"/>
                <a:cs typeface="Inter Bold" pitchFamily="34" charset="-120"/>
              </a:rPr>
              <a:t>Όλοι είναι πελάτες μου</a:t>
            </a:r>
            <a:endParaRPr lang="en-US" sz="2650" dirty="0"/>
          </a:p>
        </p:txBody>
      </p:sp>
      <p:sp>
        <p:nvSpPr>
          <p:cNvPr id="12" name="Text 9"/>
          <p:cNvSpPr/>
          <p:nvPr/>
        </p:nvSpPr>
        <p:spPr>
          <a:xfrm>
            <a:off x="793790" y="5887522"/>
            <a:ext cx="13042821" cy="362903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342900" indent="-342900" algn="l">
              <a:lnSpc>
                <a:spcPts val="2850"/>
              </a:lnSpc>
              <a:buSzPct val="100000"/>
              <a:buChar char="•"/>
            </a:pPr>
            <a:r>
              <a:rPr lang="en-US" sz="1750" dirty="0">
                <a:solidFill>
                  <a:srgbClr val="272525"/>
                </a:solidFill>
                <a:ea typeface="Inter" pitchFamily="34" charset="-122"/>
                <a:cs typeface="Inter" pitchFamily="34" charset="-120"/>
              </a:rPr>
              <a:t>Ευρύ κοινό = αδύναμη πρόταση αξίας</a:t>
            </a:r>
            <a:r>
              <a:rPr lang="en-US" sz="1750" dirty="0">
                <a:solidFill>
                  <a:srgbClr val="272525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.</a:t>
            </a:r>
            <a:endParaRPr lang="en-US" sz="1750" dirty="0"/>
          </a:p>
        </p:txBody>
      </p:sp>
      <p:sp>
        <p:nvSpPr>
          <p:cNvPr id="13" name="Text 10"/>
          <p:cNvSpPr/>
          <p:nvPr/>
        </p:nvSpPr>
        <p:spPr>
          <a:xfrm>
            <a:off x="793790" y="6329720"/>
            <a:ext cx="13042821" cy="362903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342900" indent="-342900" algn="l">
              <a:lnSpc>
                <a:spcPts val="2850"/>
              </a:lnSpc>
              <a:buSzPct val="100000"/>
              <a:buChar char="•"/>
            </a:pPr>
            <a:r>
              <a:rPr lang="en-US" sz="1750" dirty="0">
                <a:solidFill>
                  <a:srgbClr val="272525"/>
                </a:solidFill>
                <a:ea typeface="Inter" pitchFamily="34" charset="-122"/>
                <a:cs typeface="Inter" pitchFamily="34" charset="-120"/>
              </a:rPr>
              <a:t>Αρχική εστίαση σε ένα "hyper-focus" τμήμα (niche).</a:t>
            </a:r>
            <a:endParaRPr lang="en-US" sz="1750" dirty="0"/>
          </a:p>
        </p:txBody>
      </p:sp>
      <p:sp>
        <p:nvSpPr>
          <p:cNvPr id="14" name="Text 11"/>
          <p:cNvSpPr/>
          <p:nvPr/>
        </p:nvSpPr>
        <p:spPr>
          <a:xfrm>
            <a:off x="793790" y="6771918"/>
            <a:ext cx="13042821" cy="362903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342900" indent="-342900" algn="l">
              <a:lnSpc>
                <a:spcPts val="2850"/>
              </a:lnSpc>
              <a:buSzPct val="100000"/>
              <a:buChar char="•"/>
            </a:pPr>
            <a:r>
              <a:rPr lang="en-US" sz="1750" dirty="0">
                <a:solidFill>
                  <a:srgbClr val="272525"/>
                </a:solidFill>
                <a:ea typeface="Inter" pitchFamily="34" charset="-122"/>
                <a:cs typeface="Inter" pitchFamily="34" charset="-120"/>
              </a:rPr>
              <a:t>Στενό κοινό: καλύτερη κατανόηση, στοχευμένο μήνυμα, ουσιαστικό early traction</a:t>
            </a:r>
            <a:r>
              <a:rPr lang="en-US" sz="1750" dirty="0">
                <a:solidFill>
                  <a:srgbClr val="272525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.</a:t>
            </a:r>
            <a:endParaRPr lang="en-US" sz="1750" dirty="0"/>
          </a:p>
        </p:txBody>
      </p:sp>
      <p:sp>
        <p:nvSpPr>
          <p:cNvPr id="15" name="Text 12"/>
          <p:cNvSpPr/>
          <p:nvPr/>
        </p:nvSpPr>
        <p:spPr>
          <a:xfrm>
            <a:off x="793790" y="7214116"/>
            <a:ext cx="13042821" cy="362903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342900" indent="-342900" algn="l">
              <a:lnSpc>
                <a:spcPts val="2850"/>
              </a:lnSpc>
              <a:buSzPct val="100000"/>
              <a:buChar char="•"/>
            </a:pPr>
            <a:r>
              <a:rPr lang="en-US" sz="1750" dirty="0">
                <a:solidFill>
                  <a:srgbClr val="272525"/>
                </a:solidFill>
                <a:ea typeface="Inter" pitchFamily="34" charset="-122"/>
                <a:cs typeface="Inter" pitchFamily="34" charset="-120"/>
              </a:rPr>
              <a:t>Κλιμάκωση (scaling) μόνο μετά την απόδειξη σε μικρή ομάδα.</a:t>
            </a:r>
            <a:endParaRPr lang="en-US" sz="175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93790" y="652582"/>
            <a:ext cx="6884075" cy="70877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5550"/>
              </a:lnSpc>
              <a:buNone/>
            </a:pPr>
            <a:r>
              <a:rPr lang="en-US" sz="4450" b="1" dirty="0">
                <a:solidFill>
                  <a:srgbClr val="000000"/>
                </a:solidFill>
                <a:ea typeface="Inter Bold" pitchFamily="34" charset="-122"/>
                <a:cs typeface="Inter Bold" pitchFamily="34" charset="-120"/>
              </a:rPr>
              <a:t>Τελειότητα πριν </a:t>
            </a:r>
            <a:r>
              <a:rPr lang="el-GR" sz="4450" b="1" dirty="0">
                <a:solidFill>
                  <a:srgbClr val="000000"/>
                </a:solidFill>
                <a:ea typeface="Inter Bold" pitchFamily="34" charset="-122"/>
                <a:cs typeface="Inter Bold" pitchFamily="34" charset="-120"/>
              </a:rPr>
              <a:t>τη </a:t>
            </a:r>
            <a:r>
              <a:rPr lang="en-US" sz="4450" b="1" dirty="0" err="1">
                <a:solidFill>
                  <a:srgbClr val="000000"/>
                </a:solidFill>
                <a:ea typeface="Inter Bold" pitchFamily="34" charset="-122"/>
                <a:cs typeface="Inter Bold" pitchFamily="34" charset="-120"/>
              </a:rPr>
              <a:t>μάθηση</a:t>
            </a:r>
            <a:endParaRPr lang="en-US" sz="4450" dirty="0"/>
          </a:p>
        </p:txBody>
      </p:sp>
      <p:sp>
        <p:nvSpPr>
          <p:cNvPr id="3" name="Shape 1"/>
          <p:cNvSpPr/>
          <p:nvPr/>
        </p:nvSpPr>
        <p:spPr>
          <a:xfrm>
            <a:off x="793790" y="1814989"/>
            <a:ext cx="13042821" cy="2966918"/>
          </a:xfrm>
          <a:prstGeom prst="roundRect">
            <a:avLst>
              <a:gd name="adj" fmla="val 3211"/>
            </a:avLst>
          </a:prstGeom>
          <a:solidFill>
            <a:srgbClr val="F2F2F2"/>
          </a:solidFill>
          <a:ln w="30480">
            <a:solidFill>
              <a:srgbClr val="C0C1D7"/>
            </a:solidFill>
            <a:prstDash val="solid"/>
          </a:ln>
        </p:spPr>
        <p:txBody>
          <a:bodyPr/>
          <a:lstStyle/>
          <a:p>
            <a:endParaRPr lang="el-GR"/>
          </a:p>
        </p:txBody>
      </p:sp>
      <p:sp>
        <p:nvSpPr>
          <p:cNvPr id="4" name="Shape 2"/>
          <p:cNvSpPr/>
          <p:nvPr/>
        </p:nvSpPr>
        <p:spPr>
          <a:xfrm>
            <a:off x="824270" y="1845469"/>
            <a:ext cx="907256" cy="2905958"/>
          </a:xfrm>
          <a:prstGeom prst="roundRect">
            <a:avLst>
              <a:gd name="adj" fmla="val 6469"/>
            </a:avLst>
          </a:prstGeom>
          <a:solidFill>
            <a:srgbClr val="DADBF1"/>
          </a:solidFill>
          <a:ln/>
        </p:spPr>
        <p:txBody>
          <a:bodyPr/>
          <a:lstStyle/>
          <a:p>
            <a:endParaRPr lang="el-GR"/>
          </a:p>
        </p:txBody>
      </p:sp>
      <p:pic>
        <p:nvPicPr>
          <p:cNvPr id="5" name="Image 0" descr="preencoded.png"/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103948" y="3128248"/>
            <a:ext cx="340162" cy="340162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1958340" y="2072283"/>
            <a:ext cx="3440549" cy="35433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2750"/>
              </a:lnSpc>
              <a:buNone/>
            </a:pPr>
            <a:r>
              <a:rPr lang="en-US" sz="2200" b="1" dirty="0">
                <a:solidFill>
                  <a:srgbClr val="272525"/>
                </a:solidFill>
                <a:ea typeface="Inter Bold" pitchFamily="34" charset="-122"/>
                <a:cs typeface="Inter Bold" pitchFamily="34" charset="-120"/>
              </a:rPr>
              <a:t>Τελειότητα πριν μάθηση</a:t>
            </a:r>
            <a:endParaRPr lang="en-US" sz="2200" dirty="0"/>
          </a:p>
        </p:txBody>
      </p:sp>
      <p:sp>
        <p:nvSpPr>
          <p:cNvPr id="7" name="Text 4"/>
          <p:cNvSpPr/>
          <p:nvPr/>
        </p:nvSpPr>
        <p:spPr>
          <a:xfrm>
            <a:off x="2298502" y="2681764"/>
            <a:ext cx="11280815" cy="362903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2850"/>
              </a:lnSpc>
              <a:buNone/>
            </a:pPr>
            <a:r>
              <a:rPr lang="en-US" sz="1750" dirty="0">
                <a:solidFill>
                  <a:srgbClr val="272525"/>
                </a:solidFill>
                <a:ea typeface="Inter" pitchFamily="34" charset="-122"/>
                <a:cs typeface="Inter" pitchFamily="34" charset="-120"/>
              </a:rPr>
              <a:t>«Αν περιμένεις να είναι τέλειο πριν το δείξεις — χάνεις χρόνο, χάνεις πληροφορία, χάνεις χρήμα.»</a:t>
            </a:r>
            <a:endParaRPr lang="en-US" sz="1750" dirty="0"/>
          </a:p>
        </p:txBody>
      </p:sp>
      <p:sp>
        <p:nvSpPr>
          <p:cNvPr id="8" name="Shape 5"/>
          <p:cNvSpPr/>
          <p:nvPr/>
        </p:nvSpPr>
        <p:spPr>
          <a:xfrm>
            <a:off x="1958340" y="2681764"/>
            <a:ext cx="30480" cy="362903"/>
          </a:xfrm>
          <a:prstGeom prst="rect">
            <a:avLst/>
          </a:prstGeom>
          <a:solidFill>
            <a:srgbClr val="4950BC"/>
          </a:solidFill>
          <a:ln/>
        </p:spPr>
        <p:txBody>
          <a:bodyPr/>
          <a:lstStyle/>
          <a:p>
            <a:endParaRPr lang="el-GR"/>
          </a:p>
        </p:txBody>
      </p:sp>
      <p:sp>
        <p:nvSpPr>
          <p:cNvPr id="9" name="Text 6"/>
          <p:cNvSpPr/>
          <p:nvPr/>
        </p:nvSpPr>
        <p:spPr>
          <a:xfrm>
            <a:off x="1958340" y="3299817"/>
            <a:ext cx="11620976" cy="72580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850"/>
              </a:lnSpc>
              <a:buNone/>
            </a:pPr>
            <a:r>
              <a:rPr lang="en-US" sz="1750" b="1" dirty="0">
                <a:solidFill>
                  <a:srgbClr val="272525"/>
                </a:solidFill>
                <a:ea typeface="Inter" pitchFamily="34" charset="-122"/>
                <a:cs typeface="Inter" pitchFamily="34" charset="-120"/>
              </a:rPr>
              <a:t>Παράδειγμα: Instagram</a:t>
            </a:r>
            <a:r>
              <a:rPr lang="el-GR" sz="1750" b="1" dirty="0">
                <a:solidFill>
                  <a:srgbClr val="272525"/>
                </a:solidFill>
                <a:ea typeface="Inter" pitchFamily="34" charset="-122"/>
                <a:cs typeface="Inter" pitchFamily="34" charset="-120"/>
              </a:rPr>
              <a:t> </a:t>
            </a:r>
            <a:r>
              <a:rPr lang="en-US" sz="1750" dirty="0" err="1">
                <a:solidFill>
                  <a:srgbClr val="272525"/>
                </a:solidFill>
                <a:ea typeface="Inter" pitchFamily="34" charset="-122"/>
                <a:cs typeface="Inter" pitchFamily="34" charset="-120"/>
              </a:rPr>
              <a:t>Ξεκίνησε</a:t>
            </a:r>
            <a:r>
              <a:rPr lang="en-US" sz="1750" dirty="0">
                <a:solidFill>
                  <a:srgbClr val="272525"/>
                </a:solidFill>
                <a:ea typeface="Inter" pitchFamily="34" charset="-122"/>
                <a:cs typeface="Inter" pitchFamily="34" charset="-120"/>
              </a:rPr>
              <a:t> με μία βασική λειτουργία, όχι με τεράστιο feature set.</a:t>
            </a:r>
            <a:endParaRPr lang="en-US" sz="1750" dirty="0"/>
          </a:p>
        </p:txBody>
      </p:sp>
      <p:sp>
        <p:nvSpPr>
          <p:cNvPr id="10" name="Text 7"/>
          <p:cNvSpPr/>
          <p:nvPr/>
        </p:nvSpPr>
        <p:spPr>
          <a:xfrm>
            <a:off x="1958340" y="4161711"/>
            <a:ext cx="11620976" cy="472634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2850"/>
              </a:lnSpc>
              <a:buNone/>
            </a:pPr>
            <a:r>
              <a:rPr lang="en-US" sz="1750" b="1" dirty="0">
                <a:solidFill>
                  <a:srgbClr val="272525"/>
                </a:solidFill>
                <a:ea typeface="Inter" pitchFamily="34" charset="-122"/>
                <a:cs typeface="Inter" pitchFamily="34" charset="-120"/>
              </a:rPr>
              <a:t>Πρώτα</a:t>
            </a:r>
            <a:r>
              <a:rPr lang="en-US" sz="1750" dirty="0">
                <a:solidFill>
                  <a:srgbClr val="272525"/>
                </a:solidFill>
                <a:ea typeface="Inter" pitchFamily="34" charset="-122"/>
                <a:cs typeface="Inter" pitchFamily="34" charset="-120"/>
              </a:rPr>
              <a:t> πραγματική επαφή με αγορά. </a:t>
            </a:r>
            <a:r>
              <a:rPr lang="en-US" sz="1750" b="1" dirty="0">
                <a:solidFill>
                  <a:srgbClr val="272525"/>
                </a:solidFill>
                <a:ea typeface="Inter" pitchFamily="34" charset="-122"/>
                <a:cs typeface="Inter" pitchFamily="34" charset="-120"/>
              </a:rPr>
              <a:t>Μετά</a:t>
            </a:r>
            <a:r>
              <a:rPr lang="en-US" sz="1750" dirty="0">
                <a:solidFill>
                  <a:srgbClr val="272525"/>
                </a:solidFill>
                <a:ea typeface="Inter" pitchFamily="34" charset="-122"/>
                <a:cs typeface="Inter" pitchFamily="34" charset="-120"/>
              </a:rPr>
              <a:t> εξέλιξη.</a:t>
            </a:r>
            <a:endParaRPr lang="en-US" sz="1750" dirty="0"/>
          </a:p>
        </p:txBody>
      </p:sp>
      <p:sp>
        <p:nvSpPr>
          <p:cNvPr id="11" name="Text 8"/>
          <p:cNvSpPr/>
          <p:nvPr/>
        </p:nvSpPr>
        <p:spPr>
          <a:xfrm>
            <a:off x="793790" y="5122069"/>
            <a:ext cx="4130159" cy="425291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3300"/>
              </a:lnSpc>
              <a:buNone/>
            </a:pPr>
            <a:r>
              <a:rPr lang="en-US" sz="2650" b="1" dirty="0">
                <a:solidFill>
                  <a:srgbClr val="000000"/>
                </a:solidFill>
                <a:ea typeface="Inter Bold" pitchFamily="34" charset="-122"/>
                <a:cs typeface="Inter Bold" pitchFamily="34" charset="-120"/>
              </a:rPr>
              <a:t>Τελειότητα πριν μάθηση</a:t>
            </a:r>
            <a:endParaRPr lang="en-US" sz="2650" dirty="0"/>
          </a:p>
        </p:txBody>
      </p:sp>
      <p:sp>
        <p:nvSpPr>
          <p:cNvPr id="12" name="Text 9"/>
          <p:cNvSpPr/>
          <p:nvPr/>
        </p:nvSpPr>
        <p:spPr>
          <a:xfrm>
            <a:off x="793790" y="5887522"/>
            <a:ext cx="13042821" cy="362903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342900" indent="-342900" algn="l">
              <a:lnSpc>
                <a:spcPts val="2850"/>
              </a:lnSpc>
              <a:buSzPct val="100000"/>
              <a:buChar char="•"/>
            </a:pPr>
            <a:r>
              <a:rPr lang="en-US" sz="1750" dirty="0">
                <a:solidFill>
                  <a:srgbClr val="272525"/>
                </a:solidFill>
                <a:ea typeface="Inter" pitchFamily="34" charset="-122"/>
                <a:cs typeface="Inter" pitchFamily="34" charset="-120"/>
              </a:rPr>
              <a:t>Τελειότητα = εμπόδιο στη μάθηση.</a:t>
            </a:r>
            <a:endParaRPr lang="en-US" sz="1750" dirty="0"/>
          </a:p>
        </p:txBody>
      </p:sp>
      <p:sp>
        <p:nvSpPr>
          <p:cNvPr id="13" name="Text 10"/>
          <p:cNvSpPr/>
          <p:nvPr/>
        </p:nvSpPr>
        <p:spPr>
          <a:xfrm>
            <a:off x="793790" y="6329720"/>
            <a:ext cx="13042821" cy="362903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342900" indent="-342900" algn="l">
              <a:lnSpc>
                <a:spcPts val="2850"/>
              </a:lnSpc>
              <a:buSzPct val="100000"/>
              <a:buChar char="•"/>
            </a:pPr>
            <a:r>
              <a:rPr lang="en-US" sz="1750" dirty="0">
                <a:solidFill>
                  <a:srgbClr val="272525"/>
                </a:solidFill>
                <a:ea typeface="Inter" pitchFamily="34" charset="-122"/>
                <a:cs typeface="Inter" pitchFamily="34" charset="-120"/>
              </a:rPr>
              <a:t>Πρώιμο feedback = οικονομική πληροφορία</a:t>
            </a:r>
            <a:r>
              <a:rPr lang="en-US" sz="1750" dirty="0">
                <a:solidFill>
                  <a:srgbClr val="272525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.</a:t>
            </a:r>
            <a:endParaRPr lang="en-US" sz="1750" dirty="0"/>
          </a:p>
        </p:txBody>
      </p:sp>
      <p:sp>
        <p:nvSpPr>
          <p:cNvPr id="14" name="Text 11"/>
          <p:cNvSpPr/>
          <p:nvPr/>
        </p:nvSpPr>
        <p:spPr>
          <a:xfrm>
            <a:off x="793790" y="6771918"/>
            <a:ext cx="13042821" cy="362903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342900" indent="-342900" algn="l">
              <a:lnSpc>
                <a:spcPts val="2850"/>
              </a:lnSpc>
              <a:buSzPct val="100000"/>
              <a:buChar char="•"/>
            </a:pPr>
            <a:r>
              <a:rPr lang="en-US" sz="1750" dirty="0">
                <a:solidFill>
                  <a:srgbClr val="272525"/>
                </a:solidFill>
                <a:ea typeface="Inter" pitchFamily="34" charset="-122"/>
                <a:cs typeface="Inter" pitchFamily="34" charset="-120"/>
              </a:rPr>
              <a:t>Η αγορά κρίνει, όχι η φαντασία μας.</a:t>
            </a:r>
            <a:endParaRPr lang="en-US" sz="1750" dirty="0"/>
          </a:p>
        </p:txBody>
      </p:sp>
      <p:sp>
        <p:nvSpPr>
          <p:cNvPr id="15" name="Text 12"/>
          <p:cNvSpPr/>
          <p:nvPr/>
        </p:nvSpPr>
        <p:spPr>
          <a:xfrm>
            <a:off x="793790" y="7214116"/>
            <a:ext cx="13042821" cy="362903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342900" indent="-342900" algn="l">
              <a:lnSpc>
                <a:spcPts val="2850"/>
              </a:lnSpc>
              <a:buSzPct val="100000"/>
              <a:buChar char="•"/>
            </a:pPr>
            <a:r>
              <a:rPr lang="en-US" sz="1750" dirty="0">
                <a:solidFill>
                  <a:srgbClr val="272525"/>
                </a:solidFill>
                <a:ea typeface="Inter" pitchFamily="34" charset="-122"/>
                <a:cs typeface="Inter" pitchFamily="34" charset="-120"/>
              </a:rPr>
              <a:t>Το "μη τέλειο" είναι στρατηγικό πλεονέκτημα.</a:t>
            </a:r>
            <a:endParaRPr lang="en-US" sz="175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24733" y="739378"/>
            <a:ext cx="8140065" cy="647105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5050"/>
              </a:lnSpc>
              <a:buNone/>
            </a:pPr>
            <a:r>
              <a:rPr lang="en-US" sz="4050" b="1" dirty="0">
                <a:solidFill>
                  <a:srgbClr val="000000"/>
                </a:solidFill>
                <a:ea typeface="Inter Bold" pitchFamily="34" charset="-122"/>
                <a:cs typeface="Inter Bold" pitchFamily="34" charset="-120"/>
              </a:rPr>
              <a:t>Αγνοούμε κόστος / χρόνο / όρια</a:t>
            </a:r>
            <a:endParaRPr lang="en-US" sz="4050" dirty="0"/>
          </a:p>
        </p:txBody>
      </p:sp>
      <p:sp>
        <p:nvSpPr>
          <p:cNvPr id="3" name="Shape 1"/>
          <p:cNvSpPr/>
          <p:nvPr/>
        </p:nvSpPr>
        <p:spPr>
          <a:xfrm>
            <a:off x="724733" y="1800582"/>
            <a:ext cx="13180933" cy="2574012"/>
          </a:xfrm>
          <a:prstGeom prst="roundRect">
            <a:avLst>
              <a:gd name="adj" fmla="val 3379"/>
            </a:avLst>
          </a:prstGeom>
          <a:solidFill>
            <a:srgbClr val="F2F2F2"/>
          </a:solidFill>
          <a:ln w="22860">
            <a:solidFill>
              <a:srgbClr val="C0C1D7"/>
            </a:solidFill>
            <a:prstDash val="solid"/>
          </a:ln>
        </p:spPr>
        <p:txBody>
          <a:bodyPr/>
          <a:lstStyle/>
          <a:p>
            <a:endParaRPr lang="el-GR"/>
          </a:p>
        </p:txBody>
      </p:sp>
      <p:sp>
        <p:nvSpPr>
          <p:cNvPr id="4" name="Shape 2"/>
          <p:cNvSpPr/>
          <p:nvPr/>
        </p:nvSpPr>
        <p:spPr>
          <a:xfrm>
            <a:off x="747593" y="1823442"/>
            <a:ext cx="828199" cy="2528292"/>
          </a:xfrm>
          <a:prstGeom prst="roundRect">
            <a:avLst>
              <a:gd name="adj" fmla="val 7189"/>
            </a:avLst>
          </a:prstGeom>
          <a:solidFill>
            <a:srgbClr val="DADBF1"/>
          </a:solidFill>
          <a:ln/>
        </p:spPr>
        <p:txBody>
          <a:bodyPr/>
          <a:lstStyle/>
          <a:p>
            <a:endParaRPr lang="el-GR"/>
          </a:p>
        </p:txBody>
      </p:sp>
      <p:pic>
        <p:nvPicPr>
          <p:cNvPr id="5" name="Image 0" descr="preencoded.png"/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02625" y="2932271"/>
            <a:ext cx="310515" cy="310515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2093357" y="2011025"/>
            <a:ext cx="4069080" cy="323493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2500"/>
              </a:lnSpc>
              <a:buNone/>
            </a:pPr>
            <a:r>
              <a:rPr lang="en-US" sz="2000" b="1" dirty="0">
                <a:solidFill>
                  <a:srgbClr val="272525"/>
                </a:solidFill>
                <a:ea typeface="Inter Bold" pitchFamily="34" charset="-122"/>
                <a:cs typeface="Inter Bold" pitchFamily="34" charset="-120"/>
              </a:rPr>
              <a:t>Αγνοούμε κόστος / χρόνο / όρια</a:t>
            </a:r>
            <a:endParaRPr lang="en-US" sz="2000" dirty="0"/>
          </a:p>
        </p:txBody>
      </p:sp>
      <p:sp>
        <p:nvSpPr>
          <p:cNvPr id="7" name="Text 4"/>
          <p:cNvSpPr/>
          <p:nvPr/>
        </p:nvSpPr>
        <p:spPr>
          <a:xfrm>
            <a:off x="2093357" y="2586871"/>
            <a:ext cx="11582400" cy="331232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2600"/>
              </a:lnSpc>
              <a:buNone/>
            </a:pPr>
            <a:r>
              <a:rPr lang="en-US" sz="1600" dirty="0">
                <a:solidFill>
                  <a:srgbClr val="272525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«</a:t>
            </a:r>
            <a:r>
              <a:rPr lang="en-US" sz="1600" dirty="0">
                <a:solidFill>
                  <a:srgbClr val="272525"/>
                </a:solidFill>
                <a:ea typeface="Inter" pitchFamily="34" charset="-122"/>
                <a:cs typeface="Inter" pitchFamily="34" charset="-120"/>
              </a:rPr>
              <a:t>Στις ιδέες όλα μοιάζουν εύκολα. Στην εκτέλεση αποκαλύπτεται η πραγματικότητα.»</a:t>
            </a:r>
            <a:endParaRPr lang="en-US" sz="1600" dirty="0"/>
          </a:p>
        </p:txBody>
      </p:sp>
      <p:sp>
        <p:nvSpPr>
          <p:cNvPr id="8" name="Shape 5"/>
          <p:cNvSpPr/>
          <p:nvPr/>
        </p:nvSpPr>
        <p:spPr>
          <a:xfrm>
            <a:off x="1782842" y="2586871"/>
            <a:ext cx="22860" cy="331232"/>
          </a:xfrm>
          <a:prstGeom prst="rect">
            <a:avLst/>
          </a:prstGeom>
          <a:solidFill>
            <a:srgbClr val="4950BC"/>
          </a:solidFill>
          <a:ln/>
        </p:spPr>
        <p:txBody>
          <a:bodyPr/>
          <a:lstStyle/>
          <a:p>
            <a:endParaRPr lang="el-GR"/>
          </a:p>
        </p:txBody>
      </p:sp>
      <p:sp>
        <p:nvSpPr>
          <p:cNvPr id="9" name="Text 6"/>
          <p:cNvSpPr/>
          <p:nvPr/>
        </p:nvSpPr>
        <p:spPr>
          <a:xfrm>
            <a:off x="1782842" y="3150989"/>
            <a:ext cx="11892915" cy="99369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600"/>
              </a:lnSpc>
              <a:buNone/>
            </a:pPr>
            <a:r>
              <a:rPr lang="en-US" sz="1600" b="1" dirty="0">
                <a:solidFill>
                  <a:srgbClr val="272525"/>
                </a:solidFill>
                <a:ea typeface="Inter" pitchFamily="34" charset="-122"/>
                <a:cs typeface="Inter" pitchFamily="34" charset="-120"/>
              </a:rPr>
              <a:t>Παράδειγμα: Theranos</a:t>
            </a:r>
            <a:r>
              <a:rPr lang="en-US" sz="1600" dirty="0">
                <a:solidFill>
                  <a:srgbClr val="272525"/>
                </a:solidFill>
                <a:ea typeface="Inter" pitchFamily="34" charset="-122"/>
                <a:cs typeface="Inter" pitchFamily="34" charset="-120"/>
              </a:rPr>
              <a:t>Tεράστιες υποσχέσεις, χωρίς πραγματική επαλήθευση, χωρίς τεχνική απόδειξη δυνατότητας, χωρίς ρεαλιστική αποτύπωση πόρων και χρόνου. Η ιδέα κατέρρευσε γιατί δεν βασίστηκε σε αλήθεια – βασίστηκε σε υπόσχεση</a:t>
            </a:r>
            <a:r>
              <a:rPr lang="en-US" sz="1600" dirty="0">
                <a:solidFill>
                  <a:srgbClr val="272525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.</a:t>
            </a:r>
            <a:endParaRPr lang="en-US" sz="1600" dirty="0"/>
          </a:p>
        </p:txBody>
      </p:sp>
      <p:sp>
        <p:nvSpPr>
          <p:cNvPr id="10" name="Text 7"/>
          <p:cNvSpPr/>
          <p:nvPr/>
        </p:nvSpPr>
        <p:spPr>
          <a:xfrm>
            <a:off x="724733" y="4685109"/>
            <a:ext cx="5727263" cy="388263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305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ea typeface="Inter Bold" pitchFamily="34" charset="-122"/>
                <a:cs typeface="Inter Bold" pitchFamily="34" charset="-120"/>
              </a:rPr>
              <a:t>Υποτίμηση κόστους / χρόνου / πόρων</a:t>
            </a:r>
            <a:endParaRPr lang="en-US" sz="2400" dirty="0"/>
          </a:p>
        </p:txBody>
      </p:sp>
      <p:sp>
        <p:nvSpPr>
          <p:cNvPr id="11" name="Text 8"/>
          <p:cNvSpPr/>
          <p:nvPr/>
        </p:nvSpPr>
        <p:spPr>
          <a:xfrm>
            <a:off x="724733" y="5383887"/>
            <a:ext cx="13180933" cy="331232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342900" indent="-342900" algn="l">
              <a:lnSpc>
                <a:spcPts val="2600"/>
              </a:lnSpc>
              <a:buSzPct val="100000"/>
              <a:buChar char="•"/>
            </a:pPr>
            <a:r>
              <a:rPr lang="en-US" sz="1600" dirty="0">
                <a:solidFill>
                  <a:srgbClr val="272525"/>
                </a:solidFill>
                <a:ea typeface="Inter" pitchFamily="34" charset="-122"/>
                <a:cs typeface="Inter" pitchFamily="34" charset="-120"/>
              </a:rPr>
              <a:t>Καινοτομία = trade-offs.</a:t>
            </a:r>
            <a:endParaRPr lang="en-US" sz="1600" dirty="0"/>
          </a:p>
        </p:txBody>
      </p:sp>
      <p:sp>
        <p:nvSpPr>
          <p:cNvPr id="12" name="Text 9"/>
          <p:cNvSpPr/>
          <p:nvPr/>
        </p:nvSpPr>
        <p:spPr>
          <a:xfrm>
            <a:off x="724733" y="5787509"/>
            <a:ext cx="13180933" cy="331232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342900" indent="-342900" algn="l">
              <a:lnSpc>
                <a:spcPts val="2600"/>
              </a:lnSpc>
              <a:buSzPct val="100000"/>
              <a:buChar char="•"/>
            </a:pPr>
            <a:r>
              <a:rPr lang="en-US" sz="1600" dirty="0">
                <a:solidFill>
                  <a:srgbClr val="272525"/>
                </a:solidFill>
                <a:ea typeface="Inter" pitchFamily="34" charset="-122"/>
                <a:cs typeface="Inter" pitchFamily="34" charset="-120"/>
              </a:rPr>
              <a:t>Κακές ιδέες: υπερεκτίμηση πόρων, υποεκτίμηση δυσκολιών.</a:t>
            </a:r>
            <a:endParaRPr lang="en-US" sz="1600" dirty="0"/>
          </a:p>
        </p:txBody>
      </p:sp>
      <p:sp>
        <p:nvSpPr>
          <p:cNvPr id="13" name="Text 10"/>
          <p:cNvSpPr/>
          <p:nvPr/>
        </p:nvSpPr>
        <p:spPr>
          <a:xfrm>
            <a:off x="724733" y="6191131"/>
            <a:ext cx="13180933" cy="331232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342900" indent="-342900" algn="l">
              <a:lnSpc>
                <a:spcPts val="2600"/>
              </a:lnSpc>
              <a:buSzPct val="100000"/>
              <a:buChar char="•"/>
            </a:pPr>
            <a:r>
              <a:rPr lang="en-US" sz="1600" dirty="0">
                <a:solidFill>
                  <a:srgbClr val="272525"/>
                </a:solidFill>
                <a:ea typeface="Inter" pitchFamily="34" charset="-122"/>
                <a:cs typeface="Inter" pitchFamily="34" charset="-120"/>
              </a:rPr>
              <a:t>Οικονομική βιωσιμότητα: έλεγχος νωρίς.</a:t>
            </a:r>
            <a:endParaRPr lang="en-US" sz="1600" dirty="0"/>
          </a:p>
        </p:txBody>
      </p:sp>
      <p:sp>
        <p:nvSpPr>
          <p:cNvPr id="14" name="Text 11"/>
          <p:cNvSpPr/>
          <p:nvPr/>
        </p:nvSpPr>
        <p:spPr>
          <a:xfrm>
            <a:off x="724733" y="6594753"/>
            <a:ext cx="13180933" cy="331232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342900" indent="-342900" algn="l">
              <a:lnSpc>
                <a:spcPts val="2600"/>
              </a:lnSpc>
              <a:buSzPct val="100000"/>
              <a:buChar char="•"/>
            </a:pPr>
            <a:r>
              <a:rPr lang="en-US" sz="1600" dirty="0">
                <a:solidFill>
                  <a:srgbClr val="272525"/>
                </a:solidFill>
                <a:ea typeface="Inter" pitchFamily="34" charset="-122"/>
                <a:cs typeface="Inter" pitchFamily="34" charset="-120"/>
              </a:rPr>
              <a:t>Αν δεν είναι οικονομικά βιώσιμη → δεν είναι επιχειρησιακά βιώσιμη.</a:t>
            </a:r>
            <a:endParaRPr lang="en-US" sz="1600" dirty="0"/>
          </a:p>
        </p:txBody>
      </p:sp>
      <p:sp>
        <p:nvSpPr>
          <p:cNvPr id="15" name="Text 12"/>
          <p:cNvSpPr/>
          <p:nvPr/>
        </p:nvSpPr>
        <p:spPr>
          <a:xfrm>
            <a:off x="724733" y="7158871"/>
            <a:ext cx="13180933" cy="331232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2600"/>
              </a:lnSpc>
              <a:buNone/>
            </a:pPr>
            <a:endParaRPr lang="en-US" sz="16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93790" y="652582"/>
            <a:ext cx="9689306" cy="70877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>
              <a:lnSpc>
                <a:spcPts val="5550"/>
              </a:lnSpc>
            </a:pPr>
            <a:r>
              <a:rPr lang="en-US" sz="4450" b="1" dirty="0">
                <a:solidFill>
                  <a:srgbClr val="000000"/>
                </a:solidFill>
                <a:ea typeface="Inter Bold" pitchFamily="34" charset="-122"/>
              </a:rPr>
              <a:t>Μόνος μου, “θα τ</a:t>
            </a:r>
            <a:r>
              <a:rPr lang="el-GR" sz="4450" b="1" dirty="0">
                <a:solidFill>
                  <a:srgbClr val="000000"/>
                </a:solidFill>
                <a:ea typeface="Inter Bold" pitchFamily="34" charset="-122"/>
              </a:rPr>
              <a:t>α</a:t>
            </a:r>
            <a:r>
              <a:rPr lang="en-US" sz="4450" b="1" dirty="0">
                <a:solidFill>
                  <a:srgbClr val="000000"/>
                </a:solidFill>
                <a:ea typeface="Inter Bold" pitchFamily="34" charset="-122"/>
              </a:rPr>
              <a:t> κάνω όλα εγώ”</a:t>
            </a:r>
          </a:p>
        </p:txBody>
      </p:sp>
      <p:sp>
        <p:nvSpPr>
          <p:cNvPr id="3" name="Shape 1"/>
          <p:cNvSpPr/>
          <p:nvPr/>
        </p:nvSpPr>
        <p:spPr>
          <a:xfrm>
            <a:off x="793790" y="1814989"/>
            <a:ext cx="13042821" cy="2966918"/>
          </a:xfrm>
          <a:prstGeom prst="roundRect">
            <a:avLst>
              <a:gd name="adj" fmla="val 3211"/>
            </a:avLst>
          </a:prstGeom>
          <a:solidFill>
            <a:srgbClr val="F2F2F2"/>
          </a:solidFill>
          <a:ln w="30480">
            <a:solidFill>
              <a:srgbClr val="C0C1D7"/>
            </a:solidFill>
            <a:prstDash val="solid"/>
          </a:ln>
        </p:spPr>
        <p:txBody>
          <a:bodyPr/>
          <a:lstStyle/>
          <a:p>
            <a:endParaRPr lang="el-GR"/>
          </a:p>
        </p:txBody>
      </p:sp>
      <p:sp>
        <p:nvSpPr>
          <p:cNvPr id="4" name="Shape 2"/>
          <p:cNvSpPr/>
          <p:nvPr/>
        </p:nvSpPr>
        <p:spPr>
          <a:xfrm>
            <a:off x="824270" y="1845469"/>
            <a:ext cx="907256" cy="2905958"/>
          </a:xfrm>
          <a:prstGeom prst="roundRect">
            <a:avLst>
              <a:gd name="adj" fmla="val 6469"/>
            </a:avLst>
          </a:prstGeom>
          <a:solidFill>
            <a:srgbClr val="DADBF1"/>
          </a:solidFill>
          <a:ln/>
        </p:spPr>
        <p:txBody>
          <a:bodyPr/>
          <a:lstStyle/>
          <a:p>
            <a:endParaRPr lang="el-GR"/>
          </a:p>
        </p:txBody>
      </p:sp>
      <p:pic>
        <p:nvPicPr>
          <p:cNvPr id="5" name="Image 0" descr="preencoded.png"/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103948" y="3128248"/>
            <a:ext cx="340162" cy="340162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1958340" y="2072283"/>
            <a:ext cx="4842629" cy="35433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2750"/>
              </a:lnSpc>
              <a:buNone/>
            </a:pPr>
            <a:r>
              <a:rPr lang="en-US" sz="2200" b="1" dirty="0">
                <a:solidFill>
                  <a:srgbClr val="272525"/>
                </a:solidFill>
                <a:ea typeface="Inter Bold" pitchFamily="34" charset="-122"/>
                <a:cs typeface="Inter Bold" pitchFamily="34" charset="-120"/>
              </a:rPr>
              <a:t>Μόνος μου, “θα τ</a:t>
            </a:r>
            <a:r>
              <a:rPr lang="el-GR" sz="2200" b="1" dirty="0">
                <a:solidFill>
                  <a:srgbClr val="272525"/>
                </a:solidFill>
                <a:ea typeface="Inter Bold" pitchFamily="34" charset="-122"/>
                <a:cs typeface="Inter Bold" pitchFamily="34" charset="-120"/>
              </a:rPr>
              <a:t>α</a:t>
            </a:r>
            <a:r>
              <a:rPr lang="en-US" sz="2200" b="1" dirty="0">
                <a:solidFill>
                  <a:srgbClr val="272525"/>
                </a:solidFill>
                <a:ea typeface="Inter Bold" pitchFamily="34" charset="-122"/>
                <a:cs typeface="Inter Bold" pitchFamily="34" charset="-120"/>
              </a:rPr>
              <a:t> κάνω όλα εγώ”</a:t>
            </a:r>
            <a:endParaRPr lang="en-US" sz="2200" dirty="0"/>
          </a:p>
        </p:txBody>
      </p:sp>
      <p:sp>
        <p:nvSpPr>
          <p:cNvPr id="7" name="Text 4"/>
          <p:cNvSpPr/>
          <p:nvPr/>
        </p:nvSpPr>
        <p:spPr>
          <a:xfrm>
            <a:off x="2298502" y="2681764"/>
            <a:ext cx="11280815" cy="362903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2850"/>
              </a:lnSpc>
              <a:buNone/>
            </a:pPr>
            <a:r>
              <a:rPr lang="en-US" sz="1750" dirty="0">
                <a:solidFill>
                  <a:srgbClr val="272525"/>
                </a:solidFill>
                <a:ea typeface="Inter" pitchFamily="34" charset="-122"/>
              </a:rPr>
              <a:t>«Δεν υπάρχει τέτοιο πράγμα στον πραγματικό κόσμο.»</a:t>
            </a:r>
          </a:p>
        </p:txBody>
      </p:sp>
      <p:sp>
        <p:nvSpPr>
          <p:cNvPr id="8" name="Shape 5"/>
          <p:cNvSpPr/>
          <p:nvPr/>
        </p:nvSpPr>
        <p:spPr>
          <a:xfrm>
            <a:off x="1958340" y="2681764"/>
            <a:ext cx="30480" cy="362903"/>
          </a:xfrm>
          <a:prstGeom prst="rect">
            <a:avLst/>
          </a:prstGeom>
          <a:solidFill>
            <a:srgbClr val="4950BC"/>
          </a:solidFill>
          <a:ln/>
        </p:spPr>
        <p:txBody>
          <a:bodyPr/>
          <a:lstStyle/>
          <a:p>
            <a:endParaRPr lang="el-GR"/>
          </a:p>
        </p:txBody>
      </p:sp>
      <p:sp>
        <p:nvSpPr>
          <p:cNvPr id="9" name="Text 6"/>
          <p:cNvSpPr/>
          <p:nvPr/>
        </p:nvSpPr>
        <p:spPr>
          <a:xfrm>
            <a:off x="1958340" y="3299817"/>
            <a:ext cx="11620976" cy="72580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850"/>
              </a:lnSpc>
              <a:buNone/>
            </a:pPr>
            <a:r>
              <a:rPr lang="en-US" sz="1750" b="1" dirty="0">
                <a:solidFill>
                  <a:srgbClr val="272525"/>
                </a:solidFill>
                <a:ea typeface="Inter" pitchFamily="34" charset="-122"/>
                <a:cs typeface="Inter" pitchFamily="34" charset="-120"/>
              </a:rPr>
              <a:t>Παράδειγμα: Apple</a:t>
            </a:r>
            <a:r>
              <a:rPr lang="el-GR" sz="1750" b="1" dirty="0">
                <a:solidFill>
                  <a:srgbClr val="272525"/>
                </a:solidFill>
                <a:ea typeface="Inter" pitchFamily="34" charset="-122"/>
                <a:cs typeface="Inter" pitchFamily="34" charset="-120"/>
              </a:rPr>
              <a:t> </a:t>
            </a:r>
            <a:r>
              <a:rPr lang="en-US" sz="1750" dirty="0">
                <a:solidFill>
                  <a:srgbClr val="272525"/>
                </a:solidFill>
                <a:ea typeface="Inter" pitchFamily="34" charset="-122"/>
                <a:cs typeface="Inter" pitchFamily="34" charset="-120"/>
              </a:rPr>
              <a:t>Η επιτυχία δεν ήταν ενός ατόμου. Ήταν αποτέλεσμα συμπληρωματικών ανθρώπων</a:t>
            </a:r>
            <a:r>
              <a:rPr lang="en-US" sz="1750" dirty="0">
                <a:solidFill>
                  <a:srgbClr val="272525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.</a:t>
            </a:r>
            <a:endParaRPr lang="en-US" sz="1750" dirty="0"/>
          </a:p>
        </p:txBody>
      </p:sp>
      <p:sp>
        <p:nvSpPr>
          <p:cNvPr id="10" name="Text 7"/>
          <p:cNvSpPr/>
          <p:nvPr/>
        </p:nvSpPr>
        <p:spPr>
          <a:xfrm>
            <a:off x="1958340" y="4161711"/>
            <a:ext cx="11620976" cy="362903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2850"/>
              </a:lnSpc>
              <a:buNone/>
            </a:pPr>
            <a:r>
              <a:rPr lang="en-US" sz="1750" dirty="0">
                <a:solidFill>
                  <a:srgbClr val="272525"/>
                </a:solidFill>
                <a:ea typeface="Inter" pitchFamily="34" charset="-122"/>
                <a:cs typeface="Inter" pitchFamily="34" charset="-120"/>
              </a:rPr>
              <a:t>Καινοτομία σημαίνει συνέργεια.</a:t>
            </a:r>
            <a:endParaRPr lang="en-US" sz="1750" dirty="0"/>
          </a:p>
        </p:txBody>
      </p:sp>
      <p:sp>
        <p:nvSpPr>
          <p:cNvPr id="11" name="Text 8"/>
          <p:cNvSpPr/>
          <p:nvPr/>
        </p:nvSpPr>
        <p:spPr>
          <a:xfrm>
            <a:off x="793790" y="5122069"/>
            <a:ext cx="3402330" cy="425291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3300"/>
              </a:lnSpc>
              <a:buNone/>
            </a:pPr>
            <a:r>
              <a:rPr lang="en-US" sz="2650" b="1" dirty="0">
                <a:solidFill>
                  <a:srgbClr val="000000"/>
                </a:solidFill>
                <a:ea typeface="Inter Bold" pitchFamily="34" charset="-122"/>
                <a:cs typeface="Inter Bold" pitchFamily="34" charset="-120"/>
              </a:rPr>
              <a:t>Μόνος / Μόνη μου</a:t>
            </a:r>
            <a:endParaRPr lang="en-US" sz="2650" dirty="0"/>
          </a:p>
        </p:txBody>
      </p:sp>
      <p:sp>
        <p:nvSpPr>
          <p:cNvPr id="12" name="Text 9"/>
          <p:cNvSpPr/>
          <p:nvPr/>
        </p:nvSpPr>
        <p:spPr>
          <a:xfrm>
            <a:off x="793790" y="5887522"/>
            <a:ext cx="13042821" cy="362903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342900" indent="-342900" algn="l">
              <a:lnSpc>
                <a:spcPts val="2850"/>
              </a:lnSpc>
              <a:buSzPct val="100000"/>
              <a:buChar char="•"/>
            </a:pPr>
            <a:r>
              <a:rPr lang="en-US" sz="1750" dirty="0">
                <a:solidFill>
                  <a:srgbClr val="272525"/>
                </a:solidFill>
                <a:ea typeface="Inter" pitchFamily="34" charset="-122"/>
                <a:cs typeface="Inter" pitchFamily="34" charset="-120"/>
              </a:rPr>
              <a:t>Σύνθετες ιδέες: απαιτούν συμπληρωματικές δεξιότητες.</a:t>
            </a:r>
            <a:endParaRPr lang="en-US" sz="1750" dirty="0"/>
          </a:p>
        </p:txBody>
      </p:sp>
      <p:sp>
        <p:nvSpPr>
          <p:cNvPr id="13" name="Text 10"/>
          <p:cNvSpPr/>
          <p:nvPr/>
        </p:nvSpPr>
        <p:spPr>
          <a:xfrm>
            <a:off x="793790" y="6329720"/>
            <a:ext cx="13042821" cy="362903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342900" indent="-342900" algn="l">
              <a:lnSpc>
                <a:spcPts val="2850"/>
              </a:lnSpc>
              <a:buSzPct val="100000"/>
              <a:buChar char="•"/>
            </a:pPr>
            <a:r>
              <a:rPr lang="en-US" sz="1750" dirty="0">
                <a:solidFill>
                  <a:srgbClr val="272525"/>
                </a:solidFill>
                <a:ea typeface="Inter" pitchFamily="34" charset="-122"/>
                <a:cs typeface="Inter" pitchFamily="34" charset="-120"/>
              </a:rPr>
              <a:t>Ο δημιουργός δεν είναι ειδικός σε όλα.</a:t>
            </a:r>
            <a:endParaRPr lang="en-US" sz="1750" dirty="0"/>
          </a:p>
        </p:txBody>
      </p:sp>
      <p:sp>
        <p:nvSpPr>
          <p:cNvPr id="14" name="Text 11"/>
          <p:cNvSpPr/>
          <p:nvPr/>
        </p:nvSpPr>
        <p:spPr>
          <a:xfrm>
            <a:off x="793790" y="6771918"/>
            <a:ext cx="13042821" cy="362903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342900" indent="-342900" algn="l">
              <a:lnSpc>
                <a:spcPts val="2850"/>
              </a:lnSpc>
              <a:buSzPct val="100000"/>
              <a:buChar char="•"/>
            </a:pPr>
            <a:r>
              <a:rPr lang="en-US" sz="1750" dirty="0">
                <a:solidFill>
                  <a:srgbClr val="272525"/>
                </a:solidFill>
                <a:ea typeface="Inter" pitchFamily="34" charset="-122"/>
                <a:cs typeface="Inter" pitchFamily="34" charset="-120"/>
              </a:rPr>
              <a:t>Συνεργασία: πολλαπλασιάζει την απόδοση.</a:t>
            </a:r>
            <a:endParaRPr lang="en-US" sz="1750" dirty="0"/>
          </a:p>
        </p:txBody>
      </p:sp>
      <p:sp>
        <p:nvSpPr>
          <p:cNvPr id="15" name="Text 12"/>
          <p:cNvSpPr/>
          <p:nvPr/>
        </p:nvSpPr>
        <p:spPr>
          <a:xfrm>
            <a:off x="793790" y="7214116"/>
            <a:ext cx="13042821" cy="362903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342900" indent="-342900" algn="l">
              <a:lnSpc>
                <a:spcPts val="2850"/>
              </a:lnSpc>
              <a:buSzPct val="100000"/>
              <a:buChar char="•"/>
            </a:pPr>
            <a:r>
              <a:rPr lang="en-US" sz="1750" dirty="0">
                <a:solidFill>
                  <a:srgbClr val="272525"/>
                </a:solidFill>
                <a:ea typeface="Inter" pitchFamily="34" charset="-122"/>
                <a:cs typeface="Inter" pitchFamily="34" charset="-120"/>
              </a:rPr>
              <a:t>Καινοτομία: ομαδική προσπάθεια.</a:t>
            </a:r>
            <a:endParaRPr lang="en-US" sz="175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93790" y="3406021"/>
            <a:ext cx="13042821" cy="141755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ts val="5550"/>
              </a:lnSpc>
              <a:buNone/>
            </a:pPr>
            <a:r>
              <a:rPr lang="en-US" sz="4450" b="1" dirty="0">
                <a:solidFill>
                  <a:srgbClr val="000000"/>
                </a:solidFill>
                <a:ea typeface="Inter Bold" pitchFamily="34" charset="-122"/>
                <a:cs typeface="Inter Bold" pitchFamily="34" charset="-120"/>
              </a:rPr>
              <a:t>«Η καινοτομία δεν είναι αγώνας ταχύτητας. Είναι αγώνας κατανόησης»</a:t>
            </a:r>
            <a:endParaRPr lang="en-US" sz="445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2545351" y="1340676"/>
            <a:ext cx="9103281" cy="70877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ctr">
              <a:lnSpc>
                <a:spcPts val="5550"/>
              </a:lnSpc>
            </a:pPr>
            <a:r>
              <a:rPr lang="el-GR" sz="4400" b="1" dirty="0">
                <a:solidFill>
                  <a:prstClr val="black"/>
                </a:solidFill>
                <a:ea typeface="+mj-ea"/>
                <a:cs typeface="+mj-cs"/>
              </a:rPr>
              <a:t>Σκοπός της Παρουσίασης</a:t>
            </a:r>
            <a:endParaRPr lang="en-US" sz="4450" b="1" dirty="0"/>
          </a:p>
        </p:txBody>
      </p:sp>
      <p:sp>
        <p:nvSpPr>
          <p:cNvPr id="3" name="Text 1"/>
          <p:cNvSpPr/>
          <p:nvPr/>
        </p:nvSpPr>
        <p:spPr>
          <a:xfrm>
            <a:off x="793790" y="3635693"/>
            <a:ext cx="13042821" cy="362903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ctr">
              <a:lnSpc>
                <a:spcPts val="2850"/>
              </a:lnSpc>
              <a:buNone/>
            </a:pPr>
            <a:endParaRPr lang="en-US" sz="1750" dirty="0"/>
          </a:p>
        </p:txBody>
      </p:sp>
      <p:sp>
        <p:nvSpPr>
          <p:cNvPr id="4" name="Text 2"/>
          <p:cNvSpPr/>
          <p:nvPr/>
        </p:nvSpPr>
        <p:spPr>
          <a:xfrm>
            <a:off x="2161310" y="2275609"/>
            <a:ext cx="10557164" cy="367838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lvl="0" defTabSz="457200">
              <a:lnSpc>
                <a:spcPct val="150000"/>
              </a:lnSpc>
              <a:spcBef>
                <a:spcPct val="20000"/>
              </a:spcBef>
            </a:pPr>
            <a:r>
              <a:rPr lang="el-GR" sz="3200" dirty="0">
                <a:solidFill>
                  <a:prstClr val="black"/>
                </a:solidFill>
              </a:rPr>
              <a:t>➡️ Να κατανοήσουμε πώς μια ιδέα μπορεί να εξελιχθεί σε λειτουργική </a:t>
            </a:r>
            <a:r>
              <a:rPr lang="el-GR" sz="3200" dirty="0" err="1">
                <a:solidFill>
                  <a:prstClr val="black"/>
                </a:solidFill>
              </a:rPr>
              <a:t>startup</a:t>
            </a:r>
            <a:r>
              <a:rPr lang="el-GR" sz="3200" dirty="0">
                <a:solidFill>
                  <a:prstClr val="black"/>
                </a:solidFill>
              </a:rPr>
              <a:t>.</a:t>
            </a:r>
          </a:p>
          <a:p>
            <a:pPr lvl="0" defTabSz="457200">
              <a:lnSpc>
                <a:spcPct val="150000"/>
              </a:lnSpc>
              <a:spcBef>
                <a:spcPct val="20000"/>
              </a:spcBef>
            </a:pPr>
            <a:r>
              <a:rPr lang="el-GR" sz="3200" dirty="0">
                <a:solidFill>
                  <a:prstClr val="black"/>
                </a:solidFill>
              </a:rPr>
              <a:t>➡️ Να γνωρίσουμε τη μεθοδολογία </a:t>
            </a:r>
            <a:r>
              <a:rPr lang="el-GR" sz="3200" dirty="0" err="1">
                <a:solidFill>
                  <a:prstClr val="black"/>
                </a:solidFill>
              </a:rPr>
              <a:t>Lean</a:t>
            </a:r>
            <a:r>
              <a:rPr lang="el-GR" sz="3200" dirty="0">
                <a:solidFill>
                  <a:prstClr val="black"/>
                </a:solidFill>
              </a:rPr>
              <a:t> </a:t>
            </a:r>
            <a:r>
              <a:rPr lang="el-GR" sz="3200" dirty="0" err="1">
                <a:solidFill>
                  <a:prstClr val="black"/>
                </a:solidFill>
              </a:rPr>
              <a:t>Startup</a:t>
            </a:r>
            <a:r>
              <a:rPr lang="el-GR" sz="3200" dirty="0">
                <a:solidFill>
                  <a:prstClr val="black"/>
                </a:solidFill>
              </a:rPr>
              <a:t> και MVP.</a:t>
            </a:r>
          </a:p>
          <a:p>
            <a:pPr lvl="0" defTabSz="457200">
              <a:lnSpc>
                <a:spcPct val="150000"/>
              </a:lnSpc>
              <a:spcBef>
                <a:spcPct val="20000"/>
              </a:spcBef>
            </a:pPr>
            <a:r>
              <a:rPr lang="el-GR" sz="3200" dirty="0">
                <a:solidFill>
                  <a:prstClr val="black"/>
                </a:solidFill>
              </a:rPr>
              <a:t>➡️ Να εμπνεύσουμε τους συμμετέχοντες να κάνουν το πρώτο τους επιχειρηματικό βήμα.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A198C8C-800A-DE1A-325C-6FAF7B5F9FF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1">
            <a:extLst>
              <a:ext uri="{FF2B5EF4-FFF2-40B4-BE49-F238E27FC236}">
                <a16:creationId xmlns:a16="http://schemas.microsoft.com/office/drawing/2014/main" id="{629371F6-126B-65F9-052D-6C854AB33F45}"/>
              </a:ext>
            </a:extLst>
          </p:cNvPr>
          <p:cNvSpPr/>
          <p:nvPr/>
        </p:nvSpPr>
        <p:spPr>
          <a:xfrm>
            <a:off x="793790" y="3179445"/>
            <a:ext cx="5670590" cy="70877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5550"/>
              </a:lnSpc>
              <a:buNone/>
            </a:pPr>
            <a:endParaRPr lang="en-US" sz="4450" dirty="0"/>
          </a:p>
        </p:txBody>
      </p:sp>
      <p:sp>
        <p:nvSpPr>
          <p:cNvPr id="5" name="Text 2">
            <a:extLst>
              <a:ext uri="{FF2B5EF4-FFF2-40B4-BE49-F238E27FC236}">
                <a16:creationId xmlns:a16="http://schemas.microsoft.com/office/drawing/2014/main" id="{ED2AC9A7-C182-67B8-25CE-1CA669AB652A}"/>
              </a:ext>
            </a:extLst>
          </p:cNvPr>
          <p:cNvSpPr/>
          <p:nvPr/>
        </p:nvSpPr>
        <p:spPr>
          <a:xfrm>
            <a:off x="7599521" y="5509379"/>
            <a:ext cx="6244709" cy="362903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2850"/>
              </a:lnSpc>
              <a:buNone/>
            </a:pPr>
            <a:endParaRPr lang="en-US" sz="175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2E4C8E9-50FF-8243-45FB-8755534DC946}"/>
              </a:ext>
            </a:extLst>
          </p:cNvPr>
          <p:cNvSpPr txBox="1"/>
          <p:nvPr/>
        </p:nvSpPr>
        <p:spPr>
          <a:xfrm>
            <a:off x="3941805" y="766119"/>
            <a:ext cx="7315200" cy="2585323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>
                <a:lumMod val="40000"/>
                <a:lumOff val="60000"/>
              </a:schemeClr>
            </a:solidFill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b="1" dirty="0" err="1"/>
              <a:t>Ποιο</a:t>
            </a:r>
            <a:r>
              <a:rPr lang="en-US" b="1" dirty="0"/>
              <a:t> από τα παρα</a:t>
            </a:r>
            <a:r>
              <a:rPr lang="en-US" b="1" dirty="0" err="1"/>
              <a:t>κάτω</a:t>
            </a:r>
            <a:r>
              <a:rPr lang="en-US" b="1" dirty="0"/>
              <a:t> </a:t>
            </a:r>
            <a:r>
              <a:rPr lang="en-US" b="1" dirty="0" err="1"/>
              <a:t>είν</a:t>
            </a:r>
            <a:r>
              <a:rPr lang="en-US" b="1" dirty="0"/>
              <a:t>αι το μεγαλύτερο λάθος όσον αφορά την "τέλεια" εκδοχή του προϊόντος;</a:t>
            </a:r>
            <a:endParaRPr lang="el-GR" b="1" dirty="0"/>
          </a:p>
          <a:p>
            <a:pPr algn="ctr"/>
            <a:endParaRPr lang="el-GR" dirty="0"/>
          </a:p>
          <a:p>
            <a:pPr algn="ctr"/>
            <a:r>
              <a:rPr lang="el-GR" dirty="0">
                <a:ea typeface="+mn-lt"/>
                <a:cs typeface="+mn-lt"/>
              </a:rPr>
              <a:t>A) Να προσπαθήσεις να φτιάξεις το τέλειο προϊόν πριν λάβεις </a:t>
            </a:r>
            <a:r>
              <a:rPr lang="el-GR" dirty="0" err="1">
                <a:ea typeface="+mn-lt"/>
                <a:cs typeface="+mn-lt"/>
              </a:rPr>
              <a:t>feedback</a:t>
            </a:r>
            <a:r>
              <a:rPr lang="el-GR" dirty="0">
                <a:ea typeface="+mn-lt"/>
                <a:cs typeface="+mn-lt"/>
              </a:rPr>
              <a:t> από χρήστες</a:t>
            </a:r>
          </a:p>
          <a:p>
            <a:pPr algn="ctr"/>
            <a:r>
              <a:rPr lang="el-GR" dirty="0">
                <a:ea typeface="+mn-lt"/>
                <a:cs typeface="+mn-lt"/>
              </a:rPr>
              <a:t>B) Να λανσάρεις ένα προϊόν χωρίς να κάνεις κανένα </a:t>
            </a:r>
            <a:r>
              <a:rPr lang="el-GR" dirty="0" err="1">
                <a:ea typeface="+mn-lt"/>
                <a:cs typeface="+mn-lt"/>
              </a:rPr>
              <a:t>test</a:t>
            </a:r>
            <a:endParaRPr lang="el-GR" dirty="0">
              <a:ea typeface="+mn-lt"/>
              <a:cs typeface="+mn-lt"/>
            </a:endParaRPr>
          </a:p>
          <a:p>
            <a:pPr algn="ctr"/>
            <a:r>
              <a:rPr lang="el-GR" dirty="0">
                <a:ea typeface="+mn-lt"/>
                <a:cs typeface="+mn-lt"/>
              </a:rPr>
              <a:t>C) Να περιμένεις ότι όλοι οι χρήστες θα αγαπήσουν το προϊόν από την πρώτη μέρα</a:t>
            </a:r>
          </a:p>
          <a:p>
            <a:pPr algn="ctr"/>
            <a:r>
              <a:rPr lang="el-GR" dirty="0">
                <a:ea typeface="+mn-lt"/>
                <a:cs typeface="+mn-lt"/>
              </a:rPr>
              <a:t>D) Να μην κάνεις τίποτα μέχρι να είναι το προϊόν τέλειο</a:t>
            </a:r>
            <a:endParaRPr lang="el-GR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02E5579-038B-7604-9B60-BC25EFE4E53B}"/>
              </a:ext>
            </a:extLst>
          </p:cNvPr>
          <p:cNvSpPr txBox="1"/>
          <p:nvPr/>
        </p:nvSpPr>
        <p:spPr>
          <a:xfrm>
            <a:off x="3941805" y="4460789"/>
            <a:ext cx="7315200" cy="2031325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>
                <a:lumMod val="40000"/>
                <a:lumOff val="60000"/>
              </a:schemeClr>
            </a:solidFill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b="1" dirty="0" err="1"/>
              <a:t>Ποιο</a:t>
            </a:r>
            <a:r>
              <a:rPr lang="en-US" b="1" dirty="0"/>
              <a:t> από τα παρα</a:t>
            </a:r>
            <a:r>
              <a:rPr lang="en-US" b="1" dirty="0" err="1"/>
              <a:t>κάτω</a:t>
            </a:r>
            <a:r>
              <a:rPr lang="en-US" b="1" dirty="0"/>
              <a:t> </a:t>
            </a:r>
            <a:r>
              <a:rPr lang="en-US" b="1" dirty="0" err="1"/>
              <a:t>είν</a:t>
            </a:r>
            <a:r>
              <a:rPr lang="en-US" b="1" dirty="0"/>
              <a:t>αι το μεγαλύτερο λάθος όταν προσπαθείς να κλιμακώσεις μια startup;</a:t>
            </a:r>
            <a:endParaRPr lang="el-GR" dirty="0">
              <a:ea typeface="Calibri" panose="020F0502020204030204"/>
              <a:cs typeface="Calibri" panose="020F0502020204030204"/>
            </a:endParaRPr>
          </a:p>
          <a:p>
            <a:pPr algn="ctr"/>
            <a:endParaRPr lang="en-US" b="1" dirty="0">
              <a:ea typeface="+mn-lt"/>
              <a:cs typeface="+mn-lt"/>
            </a:endParaRPr>
          </a:p>
          <a:p>
            <a:pPr marL="342900" indent="-342900" algn="ctr">
              <a:buAutoNum type="alphaUcParenR"/>
            </a:pPr>
            <a:r>
              <a:rPr lang="el-GR" dirty="0">
                <a:ea typeface="+mn-lt"/>
                <a:cs typeface="+mn-lt"/>
              </a:rPr>
              <a:t>να το κάνεις χωρίς να έχεις επιβεβαιώσει την ανάγκη στην αγορά</a:t>
            </a:r>
          </a:p>
          <a:p>
            <a:pPr marL="342900" indent="-342900" algn="ctr">
              <a:buAutoNum type="alphaUcParenR"/>
            </a:pPr>
            <a:r>
              <a:rPr lang="el-GR" dirty="0">
                <a:ea typeface="+mn-lt"/>
                <a:cs typeface="+mn-lt"/>
              </a:rPr>
              <a:t>Να προσπαθείς να μεγαλώσεις πολύ γρήγορα χωρίς στρατηγική</a:t>
            </a:r>
          </a:p>
          <a:p>
            <a:pPr algn="ctr"/>
            <a:r>
              <a:rPr lang="el-GR" dirty="0">
                <a:ea typeface="+mn-lt"/>
                <a:cs typeface="+mn-lt"/>
              </a:rPr>
              <a:t>C) Να επενδύσεις σε πολλούς διαφορετικούς τομείς ταυτόχρονα</a:t>
            </a:r>
            <a:endParaRPr lang="el-GR" dirty="0">
              <a:ea typeface="Calibri" panose="020F0502020204030204"/>
              <a:cs typeface="Calibri" panose="020F0502020204030204"/>
            </a:endParaRPr>
          </a:p>
          <a:p>
            <a:pPr algn="ctr"/>
            <a:r>
              <a:rPr lang="el-GR" dirty="0">
                <a:ea typeface="+mn-lt"/>
                <a:cs typeface="+mn-lt"/>
              </a:rPr>
              <a:t>D) Να μην έχεις καλή ομάδα υποστήριξης</a:t>
            </a:r>
            <a:endParaRPr lang="el-GR" dirty="0"/>
          </a:p>
        </p:txBody>
      </p:sp>
      <p:pic>
        <p:nvPicPr>
          <p:cNvPr id="8" name="Εικόνα 7" descr="Qna question and answer illustration with smartphona and ...">
            <a:extLst>
              <a:ext uri="{FF2B5EF4-FFF2-40B4-BE49-F238E27FC236}">
                <a16:creationId xmlns:a16="http://schemas.microsoft.com/office/drawing/2014/main" id="{2E1B92D5-34B0-6F35-6F1D-277A5A306E5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29099" y="2977978"/>
            <a:ext cx="1943100" cy="1828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789252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Ορθογώνιο 1">
            <a:extLst>
              <a:ext uri="{FF2B5EF4-FFF2-40B4-BE49-F238E27FC236}">
                <a16:creationId xmlns:a16="http://schemas.microsoft.com/office/drawing/2014/main" id="{C26B92B2-9A77-4495-BC8D-D61DDF70EDF4}"/>
              </a:ext>
            </a:extLst>
          </p:cNvPr>
          <p:cNvSpPr/>
          <p:nvPr/>
        </p:nvSpPr>
        <p:spPr>
          <a:xfrm>
            <a:off x="3657600" y="2735865"/>
            <a:ext cx="7315200" cy="2585323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l-GR" b="1" dirty="0"/>
              <a:t> </a:t>
            </a:r>
            <a:endParaRPr lang="el-GR" dirty="0"/>
          </a:p>
          <a:p>
            <a:r>
              <a:rPr lang="el-GR" dirty="0"/>
              <a:t>7. Ποιο από τα παρακάτω είναι το μεγαλύτερο λάθος όσον αφορά την "τέλεια" εκδοχή του προϊόντος;</a:t>
            </a:r>
          </a:p>
          <a:p>
            <a:r>
              <a:rPr lang="el-GR" b="1" dirty="0"/>
              <a:t>A) Να προσπαθήσεις να φτιάξεις το τέλειο προϊόν πριν λάβεις </a:t>
            </a:r>
            <a:r>
              <a:rPr lang="el-GR" b="1" dirty="0" err="1"/>
              <a:t>feedback</a:t>
            </a:r>
            <a:r>
              <a:rPr lang="el-GR" b="1" dirty="0"/>
              <a:t> από χρήστες</a:t>
            </a:r>
            <a:endParaRPr lang="el-GR" dirty="0"/>
          </a:p>
          <a:p>
            <a:r>
              <a:rPr lang="el-GR" dirty="0"/>
              <a:t> </a:t>
            </a:r>
          </a:p>
          <a:p>
            <a:r>
              <a:rPr lang="el-GR" dirty="0"/>
              <a:t>8. Ποιο από τα παρακάτω είναι το μεγαλύτερο λάθος όταν προσπαθείς να κλιμακώσεις μια </a:t>
            </a:r>
            <a:r>
              <a:rPr lang="en-US" dirty="0"/>
              <a:t>startup</a:t>
            </a:r>
            <a:r>
              <a:rPr lang="el-GR" dirty="0"/>
              <a:t>;</a:t>
            </a:r>
          </a:p>
          <a:p>
            <a:pPr lvl="0"/>
            <a:r>
              <a:rPr lang="el-GR" b="1" dirty="0"/>
              <a:t>Α) να το κάνεις χωρίς να έχεις επιβεβαιώσει την ανάγκη στην αγορά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85514147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93790" y="1141690"/>
            <a:ext cx="8679418" cy="70877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5550"/>
              </a:lnSpc>
              <a:buNone/>
            </a:pPr>
            <a:r>
              <a:rPr lang="el-GR" sz="4450" b="1" dirty="0">
                <a:solidFill>
                  <a:srgbClr val="000000"/>
                </a:solidFill>
                <a:ea typeface="Inter Bold" pitchFamily="34" charset="-122"/>
              </a:rPr>
              <a:t>5 Άγκυρες Σκέψης</a:t>
            </a:r>
            <a:endParaRPr lang="en-US" sz="4450" dirty="0"/>
          </a:p>
        </p:txBody>
      </p:sp>
      <p:pic>
        <p:nvPicPr>
          <p:cNvPr id="3" name="Image 0" descr="preencoded.png"/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93790" y="2332434"/>
            <a:ext cx="226814" cy="226814"/>
          </a:xfrm>
          <a:prstGeom prst="rect">
            <a:avLst/>
          </a:prstGeom>
        </p:spPr>
      </p:pic>
      <p:sp>
        <p:nvSpPr>
          <p:cNvPr id="4" name="Shape 1"/>
          <p:cNvSpPr/>
          <p:nvPr/>
        </p:nvSpPr>
        <p:spPr>
          <a:xfrm>
            <a:off x="793790" y="2659142"/>
            <a:ext cx="4196358" cy="30480"/>
          </a:xfrm>
          <a:prstGeom prst="rect">
            <a:avLst/>
          </a:prstGeom>
          <a:solidFill>
            <a:srgbClr val="4950BC"/>
          </a:solidFill>
          <a:ln/>
        </p:spPr>
        <p:txBody>
          <a:bodyPr/>
          <a:lstStyle/>
          <a:p>
            <a:endParaRPr lang="el-GR"/>
          </a:p>
        </p:txBody>
      </p:sp>
      <p:sp>
        <p:nvSpPr>
          <p:cNvPr id="5" name="Text 2"/>
          <p:cNvSpPr/>
          <p:nvPr/>
        </p:nvSpPr>
        <p:spPr>
          <a:xfrm>
            <a:off x="793790" y="2833449"/>
            <a:ext cx="2835235" cy="35433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2750"/>
              </a:lnSpc>
              <a:buNone/>
            </a:pPr>
            <a:r>
              <a:rPr lang="en-US" sz="2200" b="1" dirty="0">
                <a:solidFill>
                  <a:srgbClr val="272525"/>
                </a:solidFill>
                <a:ea typeface="Inter Bold" pitchFamily="34" charset="-122"/>
                <a:cs typeface="Inter Bold" pitchFamily="34" charset="-120"/>
              </a:rPr>
              <a:t>Ξεκίνα από ανάγκη</a:t>
            </a:r>
            <a:endParaRPr lang="en-US" sz="2200" dirty="0"/>
          </a:p>
        </p:txBody>
      </p:sp>
      <p:sp>
        <p:nvSpPr>
          <p:cNvPr id="6" name="Text 3"/>
          <p:cNvSpPr/>
          <p:nvPr/>
        </p:nvSpPr>
        <p:spPr>
          <a:xfrm>
            <a:off x="793790" y="3323868"/>
            <a:ext cx="4196358" cy="10887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850"/>
              </a:lnSpc>
              <a:buNone/>
            </a:pPr>
            <a:r>
              <a:rPr lang="en-US" sz="1750" dirty="0">
                <a:solidFill>
                  <a:srgbClr val="272525"/>
                </a:solidFill>
                <a:ea typeface="Inter" pitchFamily="34" charset="-122"/>
                <a:cs typeface="Inter" pitchFamily="34" charset="-120"/>
              </a:rPr>
              <a:t>Εντόπισε ένα πραγματικό πρόβλημα ή μια ανεκπλήρωτη ανάγκη της αγοράς για να δημιουργήσεις αξία.</a:t>
            </a:r>
            <a:endParaRPr lang="en-US" sz="1750" dirty="0"/>
          </a:p>
        </p:txBody>
      </p:sp>
      <p:pic>
        <p:nvPicPr>
          <p:cNvPr id="7" name="Image 1" descr="preencoded.png"/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5216962" y="2332434"/>
            <a:ext cx="226814" cy="226814"/>
          </a:xfrm>
          <a:prstGeom prst="rect">
            <a:avLst/>
          </a:prstGeom>
        </p:spPr>
      </p:pic>
      <p:sp>
        <p:nvSpPr>
          <p:cNvPr id="8" name="Shape 4"/>
          <p:cNvSpPr/>
          <p:nvPr/>
        </p:nvSpPr>
        <p:spPr>
          <a:xfrm>
            <a:off x="5216962" y="2659142"/>
            <a:ext cx="4196358" cy="30480"/>
          </a:xfrm>
          <a:prstGeom prst="rect">
            <a:avLst/>
          </a:prstGeom>
          <a:solidFill>
            <a:srgbClr val="4950BC"/>
          </a:solidFill>
          <a:ln/>
        </p:spPr>
        <p:txBody>
          <a:bodyPr/>
          <a:lstStyle/>
          <a:p>
            <a:endParaRPr lang="el-GR"/>
          </a:p>
        </p:txBody>
      </p:sp>
      <p:sp>
        <p:nvSpPr>
          <p:cNvPr id="9" name="Text 5"/>
          <p:cNvSpPr/>
          <p:nvPr/>
        </p:nvSpPr>
        <p:spPr>
          <a:xfrm>
            <a:off x="5216962" y="2833449"/>
            <a:ext cx="2835235" cy="35433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2750"/>
              </a:lnSpc>
              <a:buNone/>
            </a:pPr>
            <a:r>
              <a:rPr lang="en-US" sz="2200" b="1" dirty="0">
                <a:solidFill>
                  <a:srgbClr val="272525"/>
                </a:solidFill>
                <a:ea typeface="Inter Bold" pitchFamily="34" charset="-122"/>
                <a:cs typeface="Inter Bold" pitchFamily="34" charset="-120"/>
              </a:rPr>
              <a:t>Εστίασε στενά</a:t>
            </a:r>
            <a:endParaRPr lang="en-US" sz="2200" dirty="0"/>
          </a:p>
        </p:txBody>
      </p:sp>
      <p:sp>
        <p:nvSpPr>
          <p:cNvPr id="10" name="Text 6"/>
          <p:cNvSpPr/>
          <p:nvPr/>
        </p:nvSpPr>
        <p:spPr>
          <a:xfrm>
            <a:off x="5216962" y="3323868"/>
            <a:ext cx="4196358" cy="10887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850"/>
              </a:lnSpc>
              <a:buNone/>
            </a:pPr>
            <a:r>
              <a:rPr lang="en-US" sz="1750" dirty="0">
                <a:solidFill>
                  <a:srgbClr val="272525"/>
                </a:solidFill>
                <a:ea typeface="Inter" pitchFamily="34" charset="-122"/>
                <a:cs typeface="Inter" pitchFamily="34" charset="-120"/>
              </a:rPr>
              <a:t>Επικεντρώσου σε ένα συγκεκριμένο κοινό ή πρόβλημα για να χτίσεις βαθιά τεχνογνωσία και επιρροή.</a:t>
            </a:r>
            <a:endParaRPr lang="en-US" sz="1750" dirty="0"/>
          </a:p>
        </p:txBody>
      </p:sp>
      <p:pic>
        <p:nvPicPr>
          <p:cNvPr id="11" name="Image 2" descr="preencoded.png"/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9640133" y="2332434"/>
            <a:ext cx="226814" cy="226814"/>
          </a:xfrm>
          <a:prstGeom prst="rect">
            <a:avLst/>
          </a:prstGeom>
        </p:spPr>
      </p:pic>
      <p:sp>
        <p:nvSpPr>
          <p:cNvPr id="12" name="Shape 7"/>
          <p:cNvSpPr/>
          <p:nvPr/>
        </p:nvSpPr>
        <p:spPr>
          <a:xfrm>
            <a:off x="9640133" y="2659142"/>
            <a:ext cx="4196358" cy="30480"/>
          </a:xfrm>
          <a:prstGeom prst="rect">
            <a:avLst/>
          </a:prstGeom>
          <a:solidFill>
            <a:srgbClr val="4950BC"/>
          </a:solidFill>
          <a:ln/>
        </p:spPr>
        <p:txBody>
          <a:bodyPr/>
          <a:lstStyle/>
          <a:p>
            <a:endParaRPr lang="el-GR"/>
          </a:p>
        </p:txBody>
      </p:sp>
      <p:sp>
        <p:nvSpPr>
          <p:cNvPr id="13" name="Text 8"/>
          <p:cNvSpPr/>
          <p:nvPr/>
        </p:nvSpPr>
        <p:spPr>
          <a:xfrm>
            <a:off x="9640133" y="2833449"/>
            <a:ext cx="2835235" cy="35433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2750"/>
              </a:lnSpc>
              <a:buNone/>
            </a:pPr>
            <a:r>
              <a:rPr lang="en-US" sz="2200" b="1" dirty="0">
                <a:solidFill>
                  <a:srgbClr val="272525"/>
                </a:solidFill>
                <a:ea typeface="Inter Bold" pitchFamily="34" charset="-122"/>
                <a:cs typeface="Inter Bold" pitchFamily="34" charset="-120"/>
              </a:rPr>
              <a:t>Μάθε νωρίς</a:t>
            </a:r>
            <a:endParaRPr lang="en-US" sz="2200" dirty="0"/>
          </a:p>
        </p:txBody>
      </p:sp>
      <p:sp>
        <p:nvSpPr>
          <p:cNvPr id="14" name="Text 9"/>
          <p:cNvSpPr/>
          <p:nvPr/>
        </p:nvSpPr>
        <p:spPr>
          <a:xfrm>
            <a:off x="9640133" y="3323868"/>
            <a:ext cx="4196358" cy="10887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850"/>
              </a:lnSpc>
              <a:buNone/>
            </a:pPr>
            <a:r>
              <a:rPr lang="en-US" sz="1750" dirty="0">
                <a:solidFill>
                  <a:srgbClr val="272525"/>
                </a:solidFill>
                <a:ea typeface="Inter" pitchFamily="34" charset="-122"/>
                <a:cs typeface="Inter" pitchFamily="34" charset="-120"/>
              </a:rPr>
              <a:t>Πειραματίσου, λάβε ανατροφοδότηση και προσάρμοσε γρήγορα τις ιδέες σου</a:t>
            </a:r>
            <a:r>
              <a:rPr lang="en-US" sz="1750" dirty="0">
                <a:solidFill>
                  <a:srgbClr val="272525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.</a:t>
            </a:r>
            <a:endParaRPr lang="en-US" sz="1750" dirty="0"/>
          </a:p>
        </p:txBody>
      </p:sp>
      <p:pic>
        <p:nvPicPr>
          <p:cNvPr id="15" name="Image 3" descr="preencoded.png"/>
          <p:cNvPicPr>
            <a:picLocks noChangeAspect="1"/>
          </p:cNvPicPr>
          <p:nvPr/>
        </p:nvPicPr>
        <p:blipFill>
          <a:blip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793790" y="4837748"/>
            <a:ext cx="226814" cy="226814"/>
          </a:xfrm>
          <a:prstGeom prst="rect">
            <a:avLst/>
          </a:prstGeom>
        </p:spPr>
      </p:pic>
      <p:sp>
        <p:nvSpPr>
          <p:cNvPr id="16" name="Shape 10"/>
          <p:cNvSpPr/>
          <p:nvPr/>
        </p:nvSpPr>
        <p:spPr>
          <a:xfrm>
            <a:off x="793790" y="5164455"/>
            <a:ext cx="6407944" cy="30480"/>
          </a:xfrm>
          <a:prstGeom prst="rect">
            <a:avLst/>
          </a:prstGeom>
          <a:solidFill>
            <a:srgbClr val="4950BC"/>
          </a:solidFill>
          <a:ln/>
        </p:spPr>
        <p:txBody>
          <a:bodyPr/>
          <a:lstStyle/>
          <a:p>
            <a:endParaRPr lang="el-GR"/>
          </a:p>
        </p:txBody>
      </p:sp>
      <p:sp>
        <p:nvSpPr>
          <p:cNvPr id="17" name="Text 11"/>
          <p:cNvSpPr/>
          <p:nvPr/>
        </p:nvSpPr>
        <p:spPr>
          <a:xfrm>
            <a:off x="793790" y="5338763"/>
            <a:ext cx="4795599" cy="35433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2750"/>
              </a:lnSpc>
              <a:buNone/>
            </a:pPr>
            <a:r>
              <a:rPr lang="en-US" sz="2200" b="1" dirty="0">
                <a:solidFill>
                  <a:srgbClr val="272525"/>
                </a:solidFill>
                <a:ea typeface="Inter Bold" pitchFamily="34" charset="-122"/>
                <a:cs typeface="Inter Bold" pitchFamily="34" charset="-120"/>
              </a:rPr>
              <a:t>Χτίσε οικονομική πραγματικότητα</a:t>
            </a:r>
            <a:endParaRPr lang="en-US" sz="2200" dirty="0"/>
          </a:p>
        </p:txBody>
      </p:sp>
      <p:sp>
        <p:nvSpPr>
          <p:cNvPr id="18" name="Text 12"/>
          <p:cNvSpPr/>
          <p:nvPr/>
        </p:nvSpPr>
        <p:spPr>
          <a:xfrm>
            <a:off x="793790" y="5829181"/>
            <a:ext cx="6407944" cy="72580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850"/>
              </a:lnSpc>
              <a:buNone/>
            </a:pPr>
            <a:r>
              <a:rPr lang="en-US" sz="1750" dirty="0">
                <a:solidFill>
                  <a:srgbClr val="272525"/>
                </a:solidFill>
                <a:ea typeface="Inter" pitchFamily="34" charset="-122"/>
                <a:cs typeface="Inter" pitchFamily="34" charset="-120"/>
              </a:rPr>
              <a:t>Δημιούργησε ένα βιώσιμο επιχειρηματικό μοντέλο που να παράγει έσοδα και να καλύπτει τις ανάγκες σου.</a:t>
            </a:r>
            <a:endParaRPr lang="en-US" sz="1750" dirty="0"/>
          </a:p>
        </p:txBody>
      </p:sp>
      <p:pic>
        <p:nvPicPr>
          <p:cNvPr id="19" name="Image 4" descr="preencoded.png"/>
          <p:cNvPicPr>
            <a:picLocks noChangeAspect="1"/>
          </p:cNvPicPr>
          <p:nvPr/>
        </p:nvPicPr>
        <p:blipFill>
          <a:blip r:embed="rId11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7428548" y="4837748"/>
            <a:ext cx="226814" cy="226814"/>
          </a:xfrm>
          <a:prstGeom prst="rect">
            <a:avLst/>
          </a:prstGeom>
        </p:spPr>
      </p:pic>
      <p:sp>
        <p:nvSpPr>
          <p:cNvPr id="20" name="Shape 13"/>
          <p:cNvSpPr/>
          <p:nvPr/>
        </p:nvSpPr>
        <p:spPr>
          <a:xfrm>
            <a:off x="7428548" y="5164455"/>
            <a:ext cx="6407944" cy="30480"/>
          </a:xfrm>
          <a:prstGeom prst="rect">
            <a:avLst/>
          </a:prstGeom>
          <a:solidFill>
            <a:srgbClr val="4950BC"/>
          </a:solidFill>
          <a:ln/>
        </p:spPr>
        <p:txBody>
          <a:bodyPr/>
          <a:lstStyle/>
          <a:p>
            <a:endParaRPr lang="el-GR"/>
          </a:p>
        </p:txBody>
      </p:sp>
      <p:sp>
        <p:nvSpPr>
          <p:cNvPr id="21" name="Text 14"/>
          <p:cNvSpPr/>
          <p:nvPr/>
        </p:nvSpPr>
        <p:spPr>
          <a:xfrm>
            <a:off x="7428548" y="5338763"/>
            <a:ext cx="2835235" cy="35433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2750"/>
              </a:lnSpc>
              <a:buNone/>
            </a:pPr>
            <a:r>
              <a:rPr lang="en-US" sz="2200" b="1" dirty="0">
                <a:solidFill>
                  <a:srgbClr val="272525"/>
                </a:solidFill>
                <a:ea typeface="Inter Bold" pitchFamily="34" charset="-122"/>
                <a:cs typeface="Inter Bold" pitchFamily="34" charset="-120"/>
              </a:rPr>
              <a:t>Χτίσε ομάδα</a:t>
            </a:r>
            <a:endParaRPr lang="en-US" sz="2200" dirty="0"/>
          </a:p>
        </p:txBody>
      </p:sp>
      <p:sp>
        <p:nvSpPr>
          <p:cNvPr id="22" name="Text 15"/>
          <p:cNvSpPr/>
          <p:nvPr/>
        </p:nvSpPr>
        <p:spPr>
          <a:xfrm>
            <a:off x="7428548" y="5829181"/>
            <a:ext cx="6407944" cy="10887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850"/>
              </a:lnSpc>
              <a:buNone/>
            </a:pPr>
            <a:r>
              <a:rPr lang="en-US" sz="1750" dirty="0">
                <a:solidFill>
                  <a:srgbClr val="272525"/>
                </a:solidFill>
                <a:ea typeface="Inter" pitchFamily="34" charset="-122"/>
                <a:cs typeface="Inter" pitchFamily="34" charset="-120"/>
              </a:rPr>
              <a:t>Περιβάλλον τον εαυτό σου με ταλαντούχους και αφοσιωμένους ανθρώπους που μοιράζονται το όραμά σου.</a:t>
            </a:r>
            <a:endParaRPr lang="en-US" sz="1750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479846" y="3760351"/>
            <a:ext cx="5670590" cy="70877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ctr">
              <a:lnSpc>
                <a:spcPts val="5550"/>
              </a:lnSpc>
              <a:buNone/>
            </a:pPr>
            <a:r>
              <a:rPr lang="el-GR" sz="4450" dirty="0"/>
              <a:t>Ευχαριστώ!</a:t>
            </a:r>
            <a:endParaRPr lang="en-US" sz="4450" dirty="0"/>
          </a:p>
        </p:txBody>
      </p:sp>
      <p:sp>
        <p:nvSpPr>
          <p:cNvPr id="3" name="Ορθογώνιο 2">
            <a:extLst>
              <a:ext uri="{FF2B5EF4-FFF2-40B4-BE49-F238E27FC236}">
                <a16:creationId xmlns:a16="http://schemas.microsoft.com/office/drawing/2014/main" id="{D879C596-3B04-4C1D-94ED-65929EF194E4}"/>
              </a:ext>
            </a:extLst>
          </p:cNvPr>
          <p:cNvSpPr/>
          <p:nvPr/>
        </p:nvSpPr>
        <p:spPr>
          <a:xfrm>
            <a:off x="1039090" y="6375178"/>
            <a:ext cx="7315200" cy="1173463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l-GR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Έλλη Αρμύρα</a:t>
            </a:r>
            <a:endParaRPr lang="el-GR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l-GR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Σύμβουλος Επιχειρηματικότητας</a:t>
            </a:r>
            <a:endParaRPr lang="el-GR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l-GR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Γραφείο Διασύνδεσης και Επιχειρηματικότητας ΕΚΠΑ</a:t>
            </a:r>
            <a:endParaRPr lang="el-GR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93790" y="652582"/>
            <a:ext cx="12925663" cy="70877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>
              <a:lnSpc>
                <a:spcPts val="5550"/>
              </a:lnSpc>
            </a:pPr>
            <a:r>
              <a:rPr lang="el-GR" sz="4400" b="1" dirty="0">
                <a:solidFill>
                  <a:prstClr val="black"/>
                </a:solidFill>
                <a:ea typeface="+mj-ea"/>
                <a:cs typeface="+mj-cs"/>
              </a:rPr>
              <a:t>Από την Ιδέα στο Όραμα</a:t>
            </a:r>
            <a:endParaRPr lang="en-US" sz="4450" b="1" dirty="0"/>
          </a:p>
        </p:txBody>
      </p:sp>
      <p:sp>
        <p:nvSpPr>
          <p:cNvPr id="3" name="Shape 1"/>
          <p:cNvSpPr/>
          <p:nvPr/>
        </p:nvSpPr>
        <p:spPr>
          <a:xfrm>
            <a:off x="824270" y="1845469"/>
            <a:ext cx="13042821" cy="2966918"/>
          </a:xfrm>
          <a:prstGeom prst="roundRect">
            <a:avLst>
              <a:gd name="adj" fmla="val 3211"/>
            </a:avLst>
          </a:prstGeom>
          <a:solidFill>
            <a:srgbClr val="F2F2F2"/>
          </a:solidFill>
          <a:ln w="30480">
            <a:solidFill>
              <a:srgbClr val="C0C1D7"/>
            </a:solidFill>
            <a:prstDash val="solid"/>
          </a:ln>
        </p:spPr>
        <p:txBody>
          <a:bodyPr/>
          <a:lstStyle/>
          <a:p>
            <a:endParaRPr lang="el-GR"/>
          </a:p>
        </p:txBody>
      </p:sp>
      <p:sp>
        <p:nvSpPr>
          <p:cNvPr id="4" name="Shape 2"/>
          <p:cNvSpPr/>
          <p:nvPr/>
        </p:nvSpPr>
        <p:spPr>
          <a:xfrm>
            <a:off x="824270" y="1845469"/>
            <a:ext cx="907256" cy="2905958"/>
          </a:xfrm>
          <a:prstGeom prst="roundRect">
            <a:avLst>
              <a:gd name="adj" fmla="val 6469"/>
            </a:avLst>
          </a:prstGeom>
          <a:solidFill>
            <a:srgbClr val="DADBF1"/>
          </a:solidFill>
          <a:ln/>
        </p:spPr>
        <p:txBody>
          <a:bodyPr/>
          <a:lstStyle/>
          <a:p>
            <a:endParaRPr lang="el-GR"/>
          </a:p>
        </p:txBody>
      </p:sp>
      <p:pic>
        <p:nvPicPr>
          <p:cNvPr id="5" name="Image 0" descr="preencoded.png"/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103948" y="3128248"/>
            <a:ext cx="340162" cy="340162"/>
          </a:xfrm>
          <a:prstGeom prst="rect">
            <a:avLst/>
          </a:prstGeom>
        </p:spPr>
      </p:pic>
      <p:sp>
        <p:nvSpPr>
          <p:cNvPr id="8" name="Shape 5"/>
          <p:cNvSpPr/>
          <p:nvPr/>
        </p:nvSpPr>
        <p:spPr>
          <a:xfrm>
            <a:off x="1958340" y="2681764"/>
            <a:ext cx="30480" cy="362903"/>
          </a:xfrm>
          <a:prstGeom prst="rect">
            <a:avLst/>
          </a:prstGeom>
          <a:solidFill>
            <a:srgbClr val="4950BC"/>
          </a:solidFill>
          <a:ln/>
        </p:spPr>
        <p:txBody>
          <a:bodyPr/>
          <a:lstStyle/>
          <a:p>
            <a:endParaRPr lang="el-GR"/>
          </a:p>
        </p:txBody>
      </p:sp>
      <p:sp>
        <p:nvSpPr>
          <p:cNvPr id="16" name="Ορθογώνιο 15">
            <a:extLst>
              <a:ext uri="{FF2B5EF4-FFF2-40B4-BE49-F238E27FC236}">
                <a16:creationId xmlns:a16="http://schemas.microsoft.com/office/drawing/2014/main" id="{85AE41A9-6D5E-4495-95D8-5919A2D7F829}"/>
              </a:ext>
            </a:extLst>
          </p:cNvPr>
          <p:cNvSpPr/>
          <p:nvPr/>
        </p:nvSpPr>
        <p:spPr>
          <a:xfrm>
            <a:off x="2369820" y="2169531"/>
            <a:ext cx="8781010" cy="22307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l-GR" dirty="0"/>
              <a:t>Κάθε </a:t>
            </a:r>
            <a:r>
              <a:rPr lang="el-GR" dirty="0" err="1"/>
              <a:t>startup</a:t>
            </a:r>
            <a:r>
              <a:rPr lang="el-GR" dirty="0"/>
              <a:t> ξεκινά με ένα πρόβλημα.</a:t>
            </a:r>
          </a:p>
          <a:p>
            <a:pPr marL="285750" indent="-2857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l-GR" dirty="0"/>
              <a:t>Παρατήρησε τον κόσμο γύρω σου: ποια ανάγκη δεν ικανοποιείται;</a:t>
            </a:r>
          </a:p>
          <a:p>
            <a:pPr marL="285750" indent="-2857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l-GR" dirty="0"/>
              <a:t>Μετέτρεψε το πρόβλημα σε ευκαιρία.</a:t>
            </a:r>
          </a:p>
          <a:p>
            <a:pPr marL="285750" indent="-2857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l-GR" dirty="0"/>
              <a:t>Χρησιμοποίησε το </a:t>
            </a:r>
            <a:r>
              <a:rPr lang="el-GR" dirty="0" err="1"/>
              <a:t>Lean</a:t>
            </a:r>
            <a:r>
              <a:rPr lang="el-GR" dirty="0"/>
              <a:t> </a:t>
            </a:r>
            <a:r>
              <a:rPr lang="el-GR" dirty="0" err="1"/>
              <a:t>Canvas</a:t>
            </a:r>
            <a:r>
              <a:rPr lang="el-GR" dirty="0"/>
              <a:t> για να αποτυπώσεις το όραμά σου.</a:t>
            </a:r>
          </a:p>
        </p:txBody>
      </p:sp>
      <p:sp>
        <p:nvSpPr>
          <p:cNvPr id="17" name="Ορθογώνιο 16">
            <a:extLst>
              <a:ext uri="{FF2B5EF4-FFF2-40B4-BE49-F238E27FC236}">
                <a16:creationId xmlns:a16="http://schemas.microsoft.com/office/drawing/2014/main" id="{FD716957-742B-4C93-B3B8-40FB02B72297}"/>
              </a:ext>
            </a:extLst>
          </p:cNvPr>
          <p:cNvSpPr/>
          <p:nvPr/>
        </p:nvSpPr>
        <p:spPr>
          <a:xfrm>
            <a:off x="1569720" y="5769805"/>
            <a:ext cx="7927572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i="1" dirty="0"/>
              <a:t>Κάθε </a:t>
            </a:r>
            <a:r>
              <a:rPr lang="el-GR" i="1" dirty="0" err="1"/>
              <a:t>startup</a:t>
            </a:r>
            <a:r>
              <a:rPr lang="el-GR" i="1" dirty="0"/>
              <a:t> ξεκινάει από ένα ‘πόνο’, ένα πρόβλημα που κάποιος ζει καθημερινά. Το πιο συνηθισμένο λάθος είναι να ερωτευτούμε τη λύση μας, πριν ερωτευτούμε το πρόβλημα. </a:t>
            </a:r>
          </a:p>
          <a:p>
            <a:endParaRPr lang="el-GR" i="1" dirty="0"/>
          </a:p>
          <a:p>
            <a:r>
              <a:rPr lang="el-GR" i="1" dirty="0"/>
              <a:t>Ξεκινήστε ρωτώντας: ‘Τι με ενοχλεί πραγματικά και μπορώ να το αλλάξω;’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826840" y="652582"/>
            <a:ext cx="8627532" cy="697763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>
              <a:lnSpc>
                <a:spcPts val="5550"/>
              </a:lnSpc>
            </a:pPr>
            <a:r>
              <a:rPr lang="en-US" sz="4400" b="1" dirty="0">
                <a:solidFill>
                  <a:prstClr val="black"/>
                </a:solidFill>
                <a:ea typeface="+mj-ea"/>
                <a:cs typeface="+mj-cs"/>
              </a:rPr>
              <a:t>Validation – </a:t>
            </a:r>
            <a:r>
              <a:rPr lang="el-GR" sz="4400" b="1" dirty="0">
                <a:solidFill>
                  <a:prstClr val="black"/>
                </a:solidFill>
                <a:ea typeface="+mj-ea"/>
                <a:cs typeface="+mj-cs"/>
              </a:rPr>
              <a:t>Επιβεβαίωση της Ιδέας</a:t>
            </a:r>
            <a:endParaRPr lang="en-US" sz="4400" b="1" dirty="0">
              <a:solidFill>
                <a:prstClr val="black"/>
              </a:solidFill>
              <a:ea typeface="+mj-ea"/>
              <a:cs typeface="+mj-cs"/>
            </a:endParaRPr>
          </a:p>
        </p:txBody>
      </p:sp>
      <p:sp>
        <p:nvSpPr>
          <p:cNvPr id="3" name="Shape 1"/>
          <p:cNvSpPr/>
          <p:nvPr/>
        </p:nvSpPr>
        <p:spPr>
          <a:xfrm>
            <a:off x="763309" y="1814989"/>
            <a:ext cx="13042821" cy="2966918"/>
          </a:xfrm>
          <a:prstGeom prst="roundRect">
            <a:avLst>
              <a:gd name="adj" fmla="val 3211"/>
            </a:avLst>
          </a:prstGeom>
          <a:solidFill>
            <a:srgbClr val="F2F2F2"/>
          </a:solidFill>
          <a:ln w="30480">
            <a:solidFill>
              <a:srgbClr val="C0C1D7"/>
            </a:solidFill>
            <a:prstDash val="solid"/>
          </a:ln>
        </p:spPr>
        <p:txBody>
          <a:bodyPr/>
          <a:lstStyle/>
          <a:p>
            <a:endParaRPr lang="el-GR" dirty="0"/>
          </a:p>
        </p:txBody>
      </p:sp>
      <p:sp>
        <p:nvSpPr>
          <p:cNvPr id="4" name="Shape 2"/>
          <p:cNvSpPr/>
          <p:nvPr/>
        </p:nvSpPr>
        <p:spPr>
          <a:xfrm>
            <a:off x="824270" y="1845469"/>
            <a:ext cx="907256" cy="2905958"/>
          </a:xfrm>
          <a:prstGeom prst="roundRect">
            <a:avLst>
              <a:gd name="adj" fmla="val 6469"/>
            </a:avLst>
          </a:prstGeom>
          <a:solidFill>
            <a:srgbClr val="DADBF1"/>
          </a:solidFill>
          <a:ln/>
        </p:spPr>
        <p:txBody>
          <a:bodyPr/>
          <a:lstStyle/>
          <a:p>
            <a:endParaRPr lang="el-GR"/>
          </a:p>
        </p:txBody>
      </p:sp>
      <p:pic>
        <p:nvPicPr>
          <p:cNvPr id="5" name="Image 0" descr="preencoded.png"/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103948" y="3128248"/>
            <a:ext cx="340162" cy="340162"/>
          </a:xfrm>
          <a:prstGeom prst="rect">
            <a:avLst/>
          </a:prstGeom>
        </p:spPr>
      </p:pic>
      <p:sp>
        <p:nvSpPr>
          <p:cNvPr id="8" name="Shape 5"/>
          <p:cNvSpPr/>
          <p:nvPr/>
        </p:nvSpPr>
        <p:spPr>
          <a:xfrm>
            <a:off x="1958340" y="2681764"/>
            <a:ext cx="30480" cy="362903"/>
          </a:xfrm>
          <a:prstGeom prst="rect">
            <a:avLst/>
          </a:prstGeom>
          <a:solidFill>
            <a:srgbClr val="4950BC"/>
          </a:solidFill>
          <a:ln/>
        </p:spPr>
        <p:txBody>
          <a:bodyPr/>
          <a:lstStyle/>
          <a:p>
            <a:endParaRPr lang="el-GR"/>
          </a:p>
        </p:txBody>
      </p:sp>
      <p:sp>
        <p:nvSpPr>
          <p:cNvPr id="10" name="Text 7"/>
          <p:cNvSpPr/>
          <p:nvPr/>
        </p:nvSpPr>
        <p:spPr>
          <a:xfrm>
            <a:off x="2255759" y="2214562"/>
            <a:ext cx="11620976" cy="362903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285750" indent="-2857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l-GR" sz="1600" dirty="0"/>
              <a:t>Πριν επενδύσεις χρόνο και χρήματα, έλεγξε αν το πρόβλημα είναι πραγματικό.</a:t>
            </a:r>
          </a:p>
          <a:p>
            <a:pPr marL="285750" indent="-2857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l-GR" sz="1600" dirty="0"/>
              <a:t>Μίλα με πιθανούς χρήστες – κάνε συνεντεύξεις, έρευνες, demo.</a:t>
            </a:r>
          </a:p>
          <a:p>
            <a:pPr marL="285750" indent="-2857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l-GR" sz="1600" dirty="0"/>
              <a:t>Δημιούργησε ένα απλό </a:t>
            </a:r>
            <a:r>
              <a:rPr lang="el-GR" sz="1600" dirty="0" err="1"/>
              <a:t>mockup</a:t>
            </a:r>
            <a:r>
              <a:rPr lang="el-GR" sz="1600" dirty="0"/>
              <a:t> ή </a:t>
            </a:r>
            <a:r>
              <a:rPr lang="el-GR" sz="1600" dirty="0" err="1"/>
              <a:t>no-code</a:t>
            </a:r>
            <a:r>
              <a:rPr lang="el-GR" sz="1600" dirty="0"/>
              <a:t> MVP.</a:t>
            </a:r>
          </a:p>
          <a:p>
            <a:pPr marL="285750" indent="-2857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l-GR" sz="1600" dirty="0"/>
              <a:t>Αν οι χρήστες το θέλουν, προχώρα. Αν όχι, κάνε </a:t>
            </a:r>
            <a:r>
              <a:rPr lang="el-GR" sz="1600" dirty="0" err="1"/>
              <a:t>pivot</a:t>
            </a:r>
            <a:r>
              <a:rPr lang="el-GR" sz="1600" dirty="0"/>
              <a:t>!</a:t>
            </a:r>
          </a:p>
          <a:p>
            <a:pPr marL="0" indent="0" algn="l">
              <a:lnSpc>
                <a:spcPts val="2850"/>
              </a:lnSpc>
              <a:buNone/>
            </a:pPr>
            <a:endParaRPr lang="en-US" sz="1750" dirty="0"/>
          </a:p>
        </p:txBody>
      </p:sp>
      <p:sp>
        <p:nvSpPr>
          <p:cNvPr id="15" name="Text 12"/>
          <p:cNvSpPr/>
          <p:nvPr/>
        </p:nvSpPr>
        <p:spPr>
          <a:xfrm>
            <a:off x="793791" y="5235536"/>
            <a:ext cx="9586727" cy="2006928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>
              <a:lnSpc>
                <a:spcPts val="2850"/>
              </a:lnSpc>
              <a:buSzPct val="100000"/>
            </a:pPr>
            <a:r>
              <a:rPr lang="el-GR" i="1" dirty="0"/>
              <a:t>Πριν φτιάξετε οτιδήποτε, δοκιμάστε το. Το </a:t>
            </a:r>
            <a:r>
              <a:rPr lang="el-GR" i="1" dirty="0" err="1"/>
              <a:t>validation</a:t>
            </a:r>
            <a:r>
              <a:rPr lang="el-GR" i="1" dirty="0"/>
              <a:t> είναι η απόδειξη ότι η ιδέα σας αξίζει τον κόπο. </a:t>
            </a:r>
          </a:p>
          <a:p>
            <a:pPr>
              <a:lnSpc>
                <a:spcPts val="2850"/>
              </a:lnSpc>
              <a:buSzPct val="100000"/>
            </a:pPr>
            <a:r>
              <a:rPr lang="el-GR" i="1" dirty="0"/>
              <a:t>Μιλήστε με πιθανούς </a:t>
            </a:r>
          </a:p>
          <a:p>
            <a:pPr>
              <a:lnSpc>
                <a:spcPts val="2850"/>
              </a:lnSpc>
              <a:buSzPct val="100000"/>
            </a:pPr>
            <a:r>
              <a:rPr lang="el-GR" i="1" dirty="0"/>
              <a:t>χρήστες, δείξτε τους ένα προσχέδιο ή ένα </a:t>
            </a:r>
            <a:r>
              <a:rPr lang="el-GR" i="1" dirty="0" err="1"/>
              <a:t>mockup</a:t>
            </a:r>
            <a:r>
              <a:rPr lang="el-GR" i="1" dirty="0"/>
              <a:t>. Αν δείτε ενδιαφέρον, προχωρήστε. </a:t>
            </a:r>
          </a:p>
          <a:p>
            <a:pPr>
              <a:lnSpc>
                <a:spcPts val="2850"/>
              </a:lnSpc>
              <a:buSzPct val="100000"/>
            </a:pPr>
            <a:r>
              <a:rPr lang="el-GR" i="1" dirty="0"/>
              <a:t>Αν όχι – </a:t>
            </a:r>
            <a:r>
              <a:rPr lang="el-GR" i="1" dirty="0" err="1"/>
              <a:t>pivot</a:t>
            </a:r>
            <a:r>
              <a:rPr lang="el-GR" i="1" dirty="0"/>
              <a:t>! Δεν είναι αποτυχία, είναι εξέλιξη.</a:t>
            </a:r>
            <a:endParaRPr lang="en-US" i="1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826840" y="652582"/>
            <a:ext cx="10486591" cy="70877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>
              <a:lnSpc>
                <a:spcPts val="5550"/>
              </a:lnSpc>
            </a:pPr>
            <a:r>
              <a:rPr lang="el-GR" sz="4400" b="1" dirty="0">
                <a:solidFill>
                  <a:prstClr val="black"/>
                </a:solidFill>
                <a:ea typeface="+mj-ea"/>
                <a:cs typeface="+mj-cs"/>
              </a:rPr>
              <a:t>Από το MVP στο Πρώτο Λειτουργικό Προϊόν</a:t>
            </a:r>
            <a:endParaRPr lang="en-US" sz="4400" b="1" dirty="0">
              <a:solidFill>
                <a:prstClr val="black"/>
              </a:solidFill>
              <a:ea typeface="+mj-ea"/>
              <a:cs typeface="+mj-cs"/>
            </a:endParaRPr>
          </a:p>
        </p:txBody>
      </p:sp>
      <p:sp>
        <p:nvSpPr>
          <p:cNvPr id="3" name="Shape 1"/>
          <p:cNvSpPr/>
          <p:nvPr/>
        </p:nvSpPr>
        <p:spPr>
          <a:xfrm>
            <a:off x="793790" y="1814989"/>
            <a:ext cx="13042821" cy="2966918"/>
          </a:xfrm>
          <a:prstGeom prst="roundRect">
            <a:avLst>
              <a:gd name="adj" fmla="val 3211"/>
            </a:avLst>
          </a:prstGeom>
          <a:solidFill>
            <a:srgbClr val="F2F2F2"/>
          </a:solidFill>
          <a:ln w="30480">
            <a:solidFill>
              <a:srgbClr val="C0C1D7"/>
            </a:solidFill>
            <a:prstDash val="solid"/>
          </a:ln>
        </p:spPr>
        <p:txBody>
          <a:bodyPr/>
          <a:lstStyle/>
          <a:p>
            <a:endParaRPr lang="el-GR"/>
          </a:p>
        </p:txBody>
      </p:sp>
      <p:sp>
        <p:nvSpPr>
          <p:cNvPr id="4" name="Shape 2"/>
          <p:cNvSpPr/>
          <p:nvPr/>
        </p:nvSpPr>
        <p:spPr>
          <a:xfrm>
            <a:off x="824270" y="1845469"/>
            <a:ext cx="907256" cy="2905958"/>
          </a:xfrm>
          <a:prstGeom prst="roundRect">
            <a:avLst>
              <a:gd name="adj" fmla="val 6469"/>
            </a:avLst>
          </a:prstGeom>
          <a:solidFill>
            <a:srgbClr val="DADBF1"/>
          </a:solidFill>
          <a:ln/>
        </p:spPr>
        <p:txBody>
          <a:bodyPr/>
          <a:lstStyle/>
          <a:p>
            <a:endParaRPr lang="el-GR"/>
          </a:p>
        </p:txBody>
      </p:sp>
      <p:pic>
        <p:nvPicPr>
          <p:cNvPr id="5" name="Image 0" descr="preencoded.png"/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103948" y="3128248"/>
            <a:ext cx="340162" cy="340162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1958340" y="2072283"/>
            <a:ext cx="3440549" cy="35433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2750"/>
              </a:lnSpc>
              <a:buNone/>
            </a:pPr>
            <a:r>
              <a:rPr lang="en-US" sz="2200" b="1" dirty="0">
                <a:solidFill>
                  <a:srgbClr val="272525"/>
                </a:solidFill>
                <a:latin typeface="Inter Bold" pitchFamily="34" charset="0"/>
                <a:ea typeface="Inter Bold" pitchFamily="34" charset="-122"/>
                <a:cs typeface="Inter Bold" pitchFamily="34" charset="-120"/>
              </a:rPr>
              <a:t>Τελειότητα πριν μάθηση</a:t>
            </a:r>
            <a:endParaRPr lang="en-US" sz="2200" dirty="0"/>
          </a:p>
        </p:txBody>
      </p:sp>
      <p:sp>
        <p:nvSpPr>
          <p:cNvPr id="7" name="Text 4"/>
          <p:cNvSpPr/>
          <p:nvPr/>
        </p:nvSpPr>
        <p:spPr>
          <a:xfrm>
            <a:off x="2245637" y="2426613"/>
            <a:ext cx="11280815" cy="1796718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285750" indent="-2857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l-GR" sz="1600" dirty="0"/>
              <a:t>Ξεκίνα μικρά: ένα </a:t>
            </a:r>
            <a:r>
              <a:rPr lang="en-US" sz="1600" dirty="0"/>
              <a:t>Minimum Viable Product (MVP) </a:t>
            </a:r>
            <a:r>
              <a:rPr lang="el-GR" sz="1600" dirty="0"/>
              <a:t>αρκεί.</a:t>
            </a:r>
          </a:p>
          <a:p>
            <a:pPr marL="285750" indent="-2857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l-GR" sz="1600" dirty="0"/>
              <a:t>Χρησιμοποίησε </a:t>
            </a:r>
            <a:r>
              <a:rPr lang="en-US" sz="1600" dirty="0"/>
              <a:t>Agile </a:t>
            </a:r>
            <a:r>
              <a:rPr lang="el-GR" sz="1600" dirty="0"/>
              <a:t>κύκλους: </a:t>
            </a:r>
            <a:r>
              <a:rPr lang="en-US" sz="1600" dirty="0"/>
              <a:t>Build → Measure → Learn.</a:t>
            </a:r>
          </a:p>
          <a:p>
            <a:pPr marL="285750" indent="-2857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l-GR" sz="1600" dirty="0"/>
              <a:t>Εργαλεία: </a:t>
            </a:r>
            <a:r>
              <a:rPr lang="en-US" sz="1600" dirty="0" err="1"/>
              <a:t>Figma</a:t>
            </a:r>
            <a:r>
              <a:rPr lang="en-US" sz="1600" dirty="0"/>
              <a:t>, Bubble, Glide, Notion, GitHub.</a:t>
            </a:r>
          </a:p>
          <a:p>
            <a:pPr marL="285750" indent="-2857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l-GR" sz="1600" dirty="0"/>
              <a:t>Βάλε στόχο να λανσάρεις μέσα σε 30 μέρες!</a:t>
            </a:r>
          </a:p>
        </p:txBody>
      </p:sp>
      <p:sp>
        <p:nvSpPr>
          <p:cNvPr id="8" name="Shape 5"/>
          <p:cNvSpPr/>
          <p:nvPr/>
        </p:nvSpPr>
        <p:spPr>
          <a:xfrm>
            <a:off x="1958340" y="2681764"/>
            <a:ext cx="30480" cy="362903"/>
          </a:xfrm>
          <a:prstGeom prst="rect">
            <a:avLst/>
          </a:prstGeom>
          <a:solidFill>
            <a:srgbClr val="4950BC"/>
          </a:solidFill>
          <a:ln/>
        </p:spPr>
        <p:txBody>
          <a:bodyPr/>
          <a:lstStyle/>
          <a:p>
            <a:endParaRPr lang="el-GR"/>
          </a:p>
        </p:txBody>
      </p:sp>
      <p:sp>
        <p:nvSpPr>
          <p:cNvPr id="16" name="Ορθογώνιο 15">
            <a:extLst>
              <a:ext uri="{FF2B5EF4-FFF2-40B4-BE49-F238E27FC236}">
                <a16:creationId xmlns:a16="http://schemas.microsoft.com/office/drawing/2014/main" id="{01762828-69D9-40F2-BBBD-B26B40CFA286}"/>
              </a:ext>
            </a:extLst>
          </p:cNvPr>
          <p:cNvSpPr/>
          <p:nvPr/>
        </p:nvSpPr>
        <p:spPr>
          <a:xfrm>
            <a:off x="1527464" y="5783966"/>
            <a:ext cx="683721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dirty="0"/>
              <a:t>Το MVP είναι το ελάχιστο προϊόν που μπορείτε να λανσάρετε για να μάθετε κάτι. Δεν χρειάζεται να είναι τέλειο – χρειάζεται να δουλεύει. Το σημαντικότερο είναι να μάθετε από τους πρώτους σας χρήστες και να βελτιωθείτε γρήγορα.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24733" y="739378"/>
            <a:ext cx="8140065" cy="647105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>
              <a:lnSpc>
                <a:spcPts val="5050"/>
              </a:lnSpc>
            </a:pPr>
            <a:r>
              <a:rPr lang="el-GR" sz="4400" b="1" dirty="0">
                <a:solidFill>
                  <a:prstClr val="black"/>
                </a:solidFill>
                <a:ea typeface="+mj-ea"/>
                <a:cs typeface="+mj-cs"/>
              </a:rPr>
              <a:t>Χτίζοντας την Ομάδα</a:t>
            </a:r>
            <a:endParaRPr lang="en-US" sz="4400" b="1" dirty="0">
              <a:solidFill>
                <a:prstClr val="black"/>
              </a:solidFill>
              <a:ea typeface="+mj-ea"/>
              <a:cs typeface="+mj-cs"/>
            </a:endParaRPr>
          </a:p>
        </p:txBody>
      </p:sp>
      <p:sp>
        <p:nvSpPr>
          <p:cNvPr id="3" name="Shape 1"/>
          <p:cNvSpPr/>
          <p:nvPr/>
        </p:nvSpPr>
        <p:spPr>
          <a:xfrm>
            <a:off x="724733" y="1800582"/>
            <a:ext cx="13180933" cy="2574012"/>
          </a:xfrm>
          <a:prstGeom prst="roundRect">
            <a:avLst>
              <a:gd name="adj" fmla="val 3379"/>
            </a:avLst>
          </a:prstGeom>
          <a:solidFill>
            <a:srgbClr val="F2F2F2"/>
          </a:solidFill>
          <a:ln w="22860">
            <a:solidFill>
              <a:srgbClr val="C0C1D7"/>
            </a:solidFill>
            <a:prstDash val="solid"/>
          </a:ln>
        </p:spPr>
        <p:txBody>
          <a:bodyPr/>
          <a:lstStyle/>
          <a:p>
            <a:endParaRPr lang="el-GR"/>
          </a:p>
        </p:txBody>
      </p:sp>
      <p:sp>
        <p:nvSpPr>
          <p:cNvPr id="4" name="Shape 2"/>
          <p:cNvSpPr/>
          <p:nvPr/>
        </p:nvSpPr>
        <p:spPr>
          <a:xfrm>
            <a:off x="747593" y="1823442"/>
            <a:ext cx="828199" cy="2528292"/>
          </a:xfrm>
          <a:prstGeom prst="roundRect">
            <a:avLst>
              <a:gd name="adj" fmla="val 7189"/>
            </a:avLst>
          </a:prstGeom>
          <a:solidFill>
            <a:srgbClr val="DADBF1"/>
          </a:solidFill>
          <a:ln/>
        </p:spPr>
        <p:txBody>
          <a:bodyPr/>
          <a:lstStyle/>
          <a:p>
            <a:endParaRPr lang="el-GR"/>
          </a:p>
        </p:txBody>
      </p:sp>
      <p:sp>
        <p:nvSpPr>
          <p:cNvPr id="8" name="Shape 5"/>
          <p:cNvSpPr/>
          <p:nvPr/>
        </p:nvSpPr>
        <p:spPr>
          <a:xfrm>
            <a:off x="1782842" y="2586871"/>
            <a:ext cx="22860" cy="331232"/>
          </a:xfrm>
          <a:prstGeom prst="rect">
            <a:avLst/>
          </a:prstGeom>
          <a:solidFill>
            <a:srgbClr val="4950BC"/>
          </a:solidFill>
          <a:ln/>
        </p:spPr>
        <p:txBody>
          <a:bodyPr/>
          <a:lstStyle/>
          <a:p>
            <a:endParaRPr lang="el-GR"/>
          </a:p>
        </p:txBody>
      </p:sp>
      <p:sp>
        <p:nvSpPr>
          <p:cNvPr id="9" name="Text 6"/>
          <p:cNvSpPr/>
          <p:nvPr/>
        </p:nvSpPr>
        <p:spPr>
          <a:xfrm>
            <a:off x="1989892" y="2230852"/>
            <a:ext cx="11892915" cy="99369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285750" indent="-285750">
              <a:lnSpc>
                <a:spcPct val="200000"/>
              </a:lnSpc>
              <a:buFont typeface="Wingdings" panose="05000000000000000000" pitchFamily="2" charset="2"/>
              <a:buChar char="§"/>
            </a:pPr>
            <a:r>
              <a:rPr lang="el-GR" sz="1600" dirty="0"/>
              <a:t>Οι 3 ρόλοι-κλειδιά: </a:t>
            </a:r>
            <a:r>
              <a:rPr lang="el-GR" sz="1600" dirty="0" err="1"/>
              <a:t>Hacker</a:t>
            </a:r>
            <a:r>
              <a:rPr lang="el-GR" sz="1600" dirty="0"/>
              <a:t> (τεχνικός), </a:t>
            </a:r>
            <a:r>
              <a:rPr lang="en-US" sz="1600" dirty="0"/>
              <a:t>Designer</a:t>
            </a:r>
            <a:r>
              <a:rPr lang="el-GR" sz="1600" dirty="0"/>
              <a:t> (σχεδιαστής),</a:t>
            </a:r>
            <a:r>
              <a:rPr lang="el-GR" sz="1600" dirty="0" err="1">
                <a:ea typeface="+mn-lt"/>
                <a:cs typeface="+mn-lt"/>
              </a:rPr>
              <a:t>Visionary</a:t>
            </a:r>
            <a:r>
              <a:rPr lang="el-GR" sz="1600" dirty="0">
                <a:ea typeface="+mn-lt"/>
                <a:cs typeface="+mn-lt"/>
              </a:rPr>
              <a:t> / Communicator (επικοινωνιακός)</a:t>
            </a:r>
            <a:r>
              <a:rPr lang="el-GR" sz="1600" dirty="0"/>
              <a:t>(επιχειρηματίας).</a:t>
            </a:r>
          </a:p>
          <a:p>
            <a:pPr marL="285750" indent="-285750">
              <a:lnSpc>
                <a:spcPct val="200000"/>
              </a:lnSpc>
              <a:buFont typeface="Wingdings" panose="05000000000000000000" pitchFamily="2" charset="2"/>
              <a:buChar char="§"/>
            </a:pPr>
            <a:r>
              <a:rPr lang="el-GR" sz="1600" dirty="0"/>
              <a:t>Η χημεία της ομάδας είναι πιο σημαντική από την ιδέα.</a:t>
            </a:r>
          </a:p>
          <a:p>
            <a:pPr marL="285750" indent="-285750">
              <a:lnSpc>
                <a:spcPct val="200000"/>
              </a:lnSpc>
              <a:buFont typeface="Wingdings" panose="05000000000000000000" pitchFamily="2" charset="2"/>
              <a:buChar char="§"/>
            </a:pPr>
            <a:r>
              <a:rPr lang="el-GR" sz="1600" dirty="0"/>
              <a:t>Μάθε να συνεργάζεσαι, να επικοινωνείς και να εμπιστεύεσαι.</a:t>
            </a:r>
          </a:p>
        </p:txBody>
      </p:sp>
      <p:sp>
        <p:nvSpPr>
          <p:cNvPr id="15" name="Text 12"/>
          <p:cNvSpPr/>
          <p:nvPr/>
        </p:nvSpPr>
        <p:spPr>
          <a:xfrm>
            <a:off x="724733" y="7158871"/>
            <a:ext cx="13180933" cy="331232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2600"/>
              </a:lnSpc>
              <a:buNone/>
            </a:pPr>
            <a:endParaRPr lang="en-US" sz="1600" dirty="0"/>
          </a:p>
        </p:txBody>
      </p:sp>
      <p:sp>
        <p:nvSpPr>
          <p:cNvPr id="16" name="Ορθογώνιο 15">
            <a:extLst>
              <a:ext uri="{FF2B5EF4-FFF2-40B4-BE49-F238E27FC236}">
                <a16:creationId xmlns:a16="http://schemas.microsoft.com/office/drawing/2014/main" id="{CBAC3901-C678-4A2C-82BC-C3BAE3F8AF85}"/>
              </a:ext>
            </a:extLst>
          </p:cNvPr>
          <p:cNvSpPr/>
          <p:nvPr/>
        </p:nvSpPr>
        <p:spPr>
          <a:xfrm>
            <a:off x="1579293" y="4901884"/>
            <a:ext cx="6775498" cy="2031325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r>
              <a:rPr lang="el-GR" dirty="0"/>
              <a:t>Καμία </a:t>
            </a:r>
            <a:r>
              <a:rPr lang="el-GR" dirty="0" err="1"/>
              <a:t>startup</a:t>
            </a:r>
            <a:r>
              <a:rPr lang="el-GR" dirty="0"/>
              <a:t> δεν </a:t>
            </a:r>
            <a:r>
              <a:rPr lang="el-GR" dirty="0">
                <a:ea typeface="+mn-lt"/>
                <a:cs typeface="+mn-lt"/>
              </a:rPr>
              <a:t>στήνεται μόνη της. Συνήθως χρειάζεσαι τρία είδη ανθρώπων:</a:t>
            </a:r>
            <a:endParaRPr lang="el-GR" dirty="0"/>
          </a:p>
          <a:p>
            <a:pPr marL="285750" indent="-285750">
              <a:buFont typeface="Arial"/>
              <a:buChar char="•"/>
            </a:pPr>
            <a:r>
              <a:rPr lang="el-GR" dirty="0">
                <a:ea typeface="+mn-lt"/>
                <a:cs typeface="+mn-lt"/>
              </a:rPr>
              <a:t>τον </a:t>
            </a:r>
            <a:r>
              <a:rPr lang="el-GR" b="1" err="1">
                <a:ea typeface="+mn-lt"/>
                <a:cs typeface="+mn-lt"/>
              </a:rPr>
              <a:t>Hacker</a:t>
            </a:r>
            <a:r>
              <a:rPr lang="el-GR" dirty="0">
                <a:ea typeface="+mn-lt"/>
                <a:cs typeface="+mn-lt"/>
              </a:rPr>
              <a:t>, που φτιάχνει το προϊόν,</a:t>
            </a:r>
            <a:endParaRPr lang="el-GR" dirty="0"/>
          </a:p>
          <a:p>
            <a:pPr marL="285750" indent="-285750">
              <a:buFont typeface="Arial"/>
              <a:buChar char="•"/>
            </a:pPr>
            <a:r>
              <a:rPr lang="el-GR" dirty="0">
                <a:ea typeface="+mn-lt"/>
                <a:cs typeface="+mn-lt"/>
              </a:rPr>
              <a:t>τον </a:t>
            </a:r>
            <a:r>
              <a:rPr lang="el-GR" b="1" err="1">
                <a:ea typeface="+mn-lt"/>
                <a:cs typeface="+mn-lt"/>
              </a:rPr>
              <a:t>Designer</a:t>
            </a:r>
            <a:r>
              <a:rPr lang="el-GR" dirty="0">
                <a:ea typeface="+mn-lt"/>
                <a:cs typeface="+mn-lt"/>
              </a:rPr>
              <a:t>, που το κάνει ελκυστικό και εύχρηστο,</a:t>
            </a:r>
            <a:endParaRPr lang="el-GR" dirty="0"/>
          </a:p>
          <a:p>
            <a:pPr marL="285750" indent="-285750">
              <a:buFont typeface="Arial"/>
              <a:buChar char="•"/>
            </a:pPr>
            <a:r>
              <a:rPr lang="el-GR" dirty="0">
                <a:ea typeface="+mn-lt"/>
                <a:cs typeface="+mn-lt"/>
              </a:rPr>
              <a:t>και τον </a:t>
            </a:r>
            <a:r>
              <a:rPr lang="el-GR" b="1" err="1">
                <a:ea typeface="+mn-lt"/>
                <a:cs typeface="+mn-lt"/>
              </a:rPr>
              <a:t>Visionary</a:t>
            </a:r>
            <a:r>
              <a:rPr lang="el-GR" b="1" dirty="0">
                <a:ea typeface="+mn-lt"/>
                <a:cs typeface="+mn-lt"/>
              </a:rPr>
              <a:t> ή Communicator</a:t>
            </a:r>
            <a:r>
              <a:rPr lang="el-GR" dirty="0">
                <a:ea typeface="+mn-lt"/>
                <a:cs typeface="+mn-lt"/>
              </a:rPr>
              <a:t>, που εμπνέει τους άλλους και μετατρέπει την ιδέα σε δράση.”</a:t>
            </a:r>
          </a:p>
          <a:p>
            <a:pPr marL="285750" indent="-285750">
              <a:buFont typeface="Arial"/>
              <a:buChar char="•"/>
            </a:pPr>
            <a:endParaRPr lang="el-GR" i="1" dirty="0">
              <a:ea typeface="Calibri"/>
              <a:cs typeface="Calibri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6709854-5394-E73B-309D-DA7EE2F8205A}"/>
              </a:ext>
            </a:extLst>
          </p:cNvPr>
          <p:cNvSpPr txBox="1"/>
          <p:nvPr/>
        </p:nvSpPr>
        <p:spPr>
          <a:xfrm>
            <a:off x="7116897" y="6703764"/>
            <a:ext cx="7315200" cy="124136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>
              <a:lnSpc>
                <a:spcPts val="1725"/>
              </a:lnSpc>
            </a:pPr>
            <a:r>
              <a:rPr lang="el-GR" sz="3200" b="1" dirty="0">
                <a:latin typeface="Calibri"/>
                <a:ea typeface="Calibri"/>
                <a:cs typeface="Calibri"/>
              </a:rPr>
              <a:t>💡</a:t>
            </a:r>
            <a:r>
              <a:rPr lang="el-GR" sz="1800" baseline="0" dirty="0">
                <a:latin typeface="Calibri"/>
                <a:ea typeface="Segoe UI"/>
                <a:cs typeface="Segoe UI"/>
              </a:rPr>
              <a:t>Όσο πιο διαφορετικοί είστε, τόσο καλύτερα. Η μαγεία είναι στη συνεργασία και στην εμπιστοσύνη.”</a:t>
            </a:r>
            <a:r>
              <a:rPr lang="el-GR" sz="1800" dirty="0">
                <a:latin typeface="Calibri"/>
                <a:ea typeface="Segoe UI"/>
                <a:cs typeface="Segoe UI"/>
              </a:rPr>
              <a:t>​</a:t>
            </a:r>
            <a:endParaRPr lang="el-GR" dirty="0"/>
          </a:p>
          <a:p>
            <a:pPr rtl="0">
              <a:lnSpc>
                <a:spcPts val="1725"/>
              </a:lnSpc>
            </a:pPr>
            <a:r>
              <a:rPr lang="el-GR" sz="1800" baseline="0" dirty="0">
                <a:latin typeface="Calibri"/>
                <a:ea typeface="Segoe UI"/>
                <a:cs typeface="Segoe UI"/>
              </a:rPr>
              <a:t>Αν δεν τους έχεις, ψάξε τους σε </a:t>
            </a:r>
            <a:r>
              <a:rPr lang="el-GR" sz="1800" baseline="0" dirty="0" err="1">
                <a:latin typeface="Calibri"/>
                <a:ea typeface="Segoe UI"/>
                <a:cs typeface="Segoe UI"/>
              </a:rPr>
              <a:t>hackathons</a:t>
            </a:r>
            <a:r>
              <a:rPr lang="el-GR" sz="1800" baseline="0" dirty="0">
                <a:latin typeface="Calibri"/>
                <a:ea typeface="Segoe UI"/>
                <a:cs typeface="Segoe UI"/>
              </a:rPr>
              <a:t>, πανεπιστημιακά </a:t>
            </a:r>
            <a:r>
              <a:rPr lang="el-GR" sz="1800" baseline="0" dirty="0" err="1">
                <a:latin typeface="Calibri"/>
                <a:ea typeface="Segoe UI"/>
                <a:cs typeface="Segoe UI"/>
              </a:rPr>
              <a:t>projects</a:t>
            </a:r>
            <a:r>
              <a:rPr lang="el-GR" sz="1800" baseline="0" dirty="0">
                <a:latin typeface="Calibri"/>
                <a:ea typeface="Segoe UI"/>
                <a:cs typeface="Segoe UI"/>
              </a:rPr>
              <a:t>, ακόμα και στο LinkedIn!</a:t>
            </a:r>
          </a:p>
          <a:p>
            <a:pPr algn="ctr"/>
            <a:endParaRPr lang="el-GR" dirty="0"/>
          </a:p>
        </p:txBody>
      </p:sp>
      <p:pic>
        <p:nvPicPr>
          <p:cNvPr id="10" name="Image 0" descr="preencoded.png">
            <a:extLst>
              <a:ext uri="{FF2B5EF4-FFF2-40B4-BE49-F238E27FC236}">
                <a16:creationId xmlns:a16="http://schemas.microsoft.com/office/drawing/2014/main" id="{45B87B86-F741-038D-60E2-751E0B31864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993779" y="3062147"/>
            <a:ext cx="340162" cy="340162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93790" y="652582"/>
            <a:ext cx="9689306" cy="70877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>
              <a:lnSpc>
                <a:spcPts val="5050"/>
              </a:lnSpc>
            </a:pPr>
            <a:r>
              <a:rPr lang="el-GR" sz="4400" b="1" dirty="0">
                <a:solidFill>
                  <a:prstClr val="black"/>
                </a:solidFill>
                <a:ea typeface="+mj-ea"/>
                <a:cs typeface="+mj-cs"/>
              </a:rPr>
              <a:t>Χρηματοδότηση &amp; </a:t>
            </a:r>
            <a:r>
              <a:rPr lang="en-US" sz="4400" b="1" dirty="0">
                <a:solidFill>
                  <a:prstClr val="black"/>
                </a:solidFill>
                <a:ea typeface="+mj-ea"/>
                <a:cs typeface="+mj-cs"/>
              </a:rPr>
              <a:t>Pich</a:t>
            </a:r>
          </a:p>
        </p:txBody>
      </p:sp>
      <p:sp>
        <p:nvSpPr>
          <p:cNvPr id="3" name="Shape 1"/>
          <p:cNvSpPr/>
          <p:nvPr/>
        </p:nvSpPr>
        <p:spPr>
          <a:xfrm>
            <a:off x="793790" y="1814989"/>
            <a:ext cx="13042821" cy="2966918"/>
          </a:xfrm>
          <a:prstGeom prst="roundRect">
            <a:avLst>
              <a:gd name="adj" fmla="val 3211"/>
            </a:avLst>
          </a:prstGeom>
          <a:solidFill>
            <a:srgbClr val="F2F2F2"/>
          </a:solidFill>
          <a:ln w="30480">
            <a:solidFill>
              <a:srgbClr val="C0C1D7"/>
            </a:solidFill>
            <a:prstDash val="solid"/>
          </a:ln>
        </p:spPr>
        <p:txBody>
          <a:bodyPr/>
          <a:lstStyle/>
          <a:p>
            <a:endParaRPr lang="el-GR"/>
          </a:p>
        </p:txBody>
      </p:sp>
      <p:sp>
        <p:nvSpPr>
          <p:cNvPr id="4" name="Shape 2"/>
          <p:cNvSpPr/>
          <p:nvPr/>
        </p:nvSpPr>
        <p:spPr>
          <a:xfrm>
            <a:off x="824270" y="1845469"/>
            <a:ext cx="907256" cy="2905958"/>
          </a:xfrm>
          <a:prstGeom prst="roundRect">
            <a:avLst>
              <a:gd name="adj" fmla="val 6469"/>
            </a:avLst>
          </a:prstGeom>
          <a:solidFill>
            <a:srgbClr val="DADBF1"/>
          </a:solidFill>
          <a:ln/>
        </p:spPr>
        <p:txBody>
          <a:bodyPr/>
          <a:lstStyle/>
          <a:p>
            <a:endParaRPr lang="el-GR"/>
          </a:p>
        </p:txBody>
      </p:sp>
      <p:sp>
        <p:nvSpPr>
          <p:cNvPr id="7" name="Text 4"/>
          <p:cNvSpPr/>
          <p:nvPr/>
        </p:nvSpPr>
        <p:spPr>
          <a:xfrm>
            <a:off x="2143661" y="2125764"/>
            <a:ext cx="11280815" cy="362903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285750" indent="-2857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l-GR" sz="1600" dirty="0"/>
              <a:t>Ξεκίνα με </a:t>
            </a:r>
            <a:r>
              <a:rPr lang="el-GR" sz="1600" dirty="0" err="1"/>
              <a:t>bootstrapping</a:t>
            </a:r>
            <a:r>
              <a:rPr lang="el-GR" sz="1600" dirty="0"/>
              <a:t> ή πανεπιστημιακά προγράμματα.</a:t>
            </a:r>
          </a:p>
          <a:p>
            <a:pPr marL="285750" indent="-2857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l-GR" sz="1600" dirty="0"/>
              <a:t>Εξερεύνησε </a:t>
            </a:r>
            <a:r>
              <a:rPr lang="el-GR" sz="1600" dirty="0" err="1"/>
              <a:t>incubators</a:t>
            </a:r>
            <a:r>
              <a:rPr lang="el-GR" sz="1600" dirty="0"/>
              <a:t>, </a:t>
            </a:r>
            <a:r>
              <a:rPr lang="el-GR" sz="1600" dirty="0" err="1"/>
              <a:t>accelerators</a:t>
            </a:r>
            <a:r>
              <a:rPr lang="el-GR" sz="1600" dirty="0"/>
              <a:t>, και διαγωνισμούς.</a:t>
            </a:r>
          </a:p>
          <a:p>
            <a:pPr marL="285750" indent="-2857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l-GR" sz="1600" dirty="0"/>
              <a:t>Ετοίμασε </a:t>
            </a:r>
            <a:r>
              <a:rPr lang="el-GR" sz="1600" dirty="0" err="1"/>
              <a:t>pitch</a:t>
            </a:r>
            <a:r>
              <a:rPr lang="el-GR" sz="1600" dirty="0"/>
              <a:t> </a:t>
            </a:r>
            <a:r>
              <a:rPr lang="el-GR" sz="1600" dirty="0" err="1"/>
              <a:t>deck</a:t>
            </a:r>
            <a:r>
              <a:rPr lang="el-GR" sz="1600" dirty="0"/>
              <a:t> 10 διαφανειών – σύντομο, σαφές, δυναμικό.</a:t>
            </a:r>
          </a:p>
          <a:p>
            <a:pPr marL="285750" indent="-2857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l-GR" sz="1600" dirty="0"/>
              <a:t>Εστίασε στο πρόβλημα, τη λύση και το </a:t>
            </a:r>
            <a:r>
              <a:rPr lang="el-GR" sz="1600" dirty="0" err="1"/>
              <a:t>team</a:t>
            </a:r>
            <a:r>
              <a:rPr lang="el-GR" sz="1600" dirty="0"/>
              <a:t> σου.</a:t>
            </a:r>
          </a:p>
        </p:txBody>
      </p:sp>
      <p:sp>
        <p:nvSpPr>
          <p:cNvPr id="8" name="Shape 5"/>
          <p:cNvSpPr/>
          <p:nvPr/>
        </p:nvSpPr>
        <p:spPr>
          <a:xfrm>
            <a:off x="1958340" y="2681764"/>
            <a:ext cx="30480" cy="362903"/>
          </a:xfrm>
          <a:prstGeom prst="rect">
            <a:avLst/>
          </a:prstGeom>
          <a:solidFill>
            <a:srgbClr val="4950BC"/>
          </a:solidFill>
          <a:ln/>
        </p:spPr>
        <p:txBody>
          <a:bodyPr/>
          <a:lstStyle/>
          <a:p>
            <a:endParaRPr lang="el-GR"/>
          </a:p>
        </p:txBody>
      </p:sp>
      <p:sp>
        <p:nvSpPr>
          <p:cNvPr id="16" name="Ορθογώνιο 15">
            <a:extLst>
              <a:ext uri="{FF2B5EF4-FFF2-40B4-BE49-F238E27FC236}">
                <a16:creationId xmlns:a16="http://schemas.microsoft.com/office/drawing/2014/main" id="{35435246-431A-4B08-A6EE-90AC67AC7103}"/>
              </a:ext>
            </a:extLst>
          </p:cNvPr>
          <p:cNvSpPr/>
          <p:nvPr/>
        </p:nvSpPr>
        <p:spPr>
          <a:xfrm>
            <a:off x="1641763" y="5617293"/>
            <a:ext cx="7284028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dirty="0"/>
              <a:t>Αφού έχετε προϊόν και ομάδα, ήρθε η ώρα να δείξετε τι έχετε! Ξεκινήστε μικρά: συμμετοχή σε διαγωνισμούς, πανεπιστημιακά </a:t>
            </a:r>
            <a:r>
              <a:rPr lang="el-GR" dirty="0" err="1"/>
              <a:t>incubators</a:t>
            </a:r>
            <a:r>
              <a:rPr lang="el-GR" dirty="0"/>
              <a:t>, ή προγράμματα όπως του </a:t>
            </a:r>
            <a:r>
              <a:rPr lang="el-GR" b="1" dirty="0"/>
              <a:t>Επιχειρηματικού Επιταχυντή του Κέντρου «Αρχιμήδης» του Εθνικού και Καποδιστριακού Πανεπιστημίου Αθηνών, </a:t>
            </a:r>
            <a:r>
              <a:rPr lang="el-GR" dirty="0" err="1"/>
              <a:t>OK!Thess</a:t>
            </a:r>
            <a:r>
              <a:rPr lang="el-GR" dirty="0"/>
              <a:t>, το EGG, το </a:t>
            </a:r>
            <a:r>
              <a:rPr lang="el-GR" dirty="0" err="1"/>
              <a:t>Uni.Fund</a:t>
            </a:r>
            <a:r>
              <a:rPr lang="el-GR" dirty="0"/>
              <a:t>. </a:t>
            </a:r>
          </a:p>
          <a:p>
            <a:endParaRPr lang="el-GR" dirty="0"/>
          </a:p>
          <a:p>
            <a:r>
              <a:rPr lang="el-GR" dirty="0"/>
              <a:t>Το </a:t>
            </a:r>
            <a:r>
              <a:rPr lang="el-GR" dirty="0" err="1"/>
              <a:t>pitch</a:t>
            </a:r>
            <a:r>
              <a:rPr lang="el-GR" dirty="0"/>
              <a:t> σας πρέπει να λέει καθαρά: ‘Ποιο πρόβλημα λύνω, για ποιον, και γιατί είμαστε η σωστή ομάδα να το κάνουμε.’</a:t>
            </a:r>
          </a:p>
        </p:txBody>
      </p:sp>
      <p:pic>
        <p:nvPicPr>
          <p:cNvPr id="9" name="Image 0">
            <a:extLst>
              <a:ext uri="{FF2B5EF4-FFF2-40B4-BE49-F238E27FC236}">
                <a16:creationId xmlns:a16="http://schemas.microsoft.com/office/drawing/2014/main" id="{D8752A71-3E34-494F-7231-C143CE91EFB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122941" y="2992429"/>
            <a:ext cx="310515" cy="310515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CA3BDD9-3CDF-2075-70BF-2A603C34920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3FB00A55-0AD0-4C54-F079-1411044D4810}"/>
              </a:ext>
            </a:extLst>
          </p:cNvPr>
          <p:cNvSpPr txBox="1"/>
          <p:nvPr/>
        </p:nvSpPr>
        <p:spPr>
          <a:xfrm>
            <a:off x="172995" y="580768"/>
            <a:ext cx="6499655" cy="1754326"/>
          </a:xfrm>
          <a:prstGeom prst="rect">
            <a:avLst/>
          </a:prstGeom>
          <a:solidFill>
            <a:schemeClr val="accent2"/>
          </a:solidFill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b="1" i="1" dirty="0"/>
              <a:t>1. </a:t>
            </a:r>
            <a:r>
              <a:rPr lang="en-US" b="1" i="1" dirty="0" err="1"/>
              <a:t>Ποιο</a:t>
            </a:r>
            <a:r>
              <a:rPr lang="en-US" b="1" i="1" dirty="0"/>
              <a:t> από τα παρα</a:t>
            </a:r>
            <a:r>
              <a:rPr lang="en-US" b="1" i="1" dirty="0" err="1"/>
              <a:t>κάτω</a:t>
            </a:r>
            <a:r>
              <a:rPr lang="en-US" b="1" i="1" dirty="0"/>
              <a:t> </a:t>
            </a:r>
            <a:r>
              <a:rPr lang="en-US" b="1" i="1" dirty="0" err="1"/>
              <a:t>είν</a:t>
            </a:r>
            <a:r>
              <a:rPr lang="en-US" b="1" i="1" dirty="0"/>
              <a:t>αι το πρώτο βήμα όταν ξεκινάς μια startup;</a:t>
            </a:r>
            <a:endParaRPr lang="en-US" b="1" i="1" dirty="0">
              <a:ea typeface="Calibri"/>
              <a:cs typeface="Calibri"/>
            </a:endParaRPr>
          </a:p>
          <a:p>
            <a:r>
              <a:rPr lang="el-GR" dirty="0">
                <a:ea typeface="+mn-lt"/>
                <a:cs typeface="+mn-lt"/>
              </a:rPr>
              <a:t>A) Να βρεις επενδυτές</a:t>
            </a:r>
          </a:p>
          <a:p>
            <a:r>
              <a:rPr lang="el-GR" dirty="0">
                <a:ea typeface="+mn-lt"/>
                <a:cs typeface="+mn-lt"/>
              </a:rPr>
              <a:t>B) Να δημιουργήσεις το πρώτο σου προϊόν (MVP)</a:t>
            </a:r>
          </a:p>
          <a:p>
            <a:r>
              <a:rPr lang="el-GR" dirty="0">
                <a:ea typeface="+mn-lt"/>
                <a:cs typeface="+mn-lt"/>
              </a:rPr>
              <a:t>C) Να κατανοήσεις το πρόβλημα που λύνεις</a:t>
            </a:r>
          </a:p>
          <a:p>
            <a:r>
              <a:rPr lang="el-GR" dirty="0">
                <a:ea typeface="+mn-lt"/>
                <a:cs typeface="+mn-lt"/>
              </a:rPr>
              <a:t>D) Να φτιάξεις μια ιστοσελίδα</a:t>
            </a:r>
            <a:endParaRPr lang="el-GR" dirty="0">
              <a:ea typeface="Calibri" panose="020F0502020204030204"/>
              <a:cs typeface="Calibri" panose="020F0502020204030204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3F9A7D5-2332-0237-E464-C5E6066DE1BF}"/>
              </a:ext>
            </a:extLst>
          </p:cNvPr>
          <p:cNvSpPr txBox="1"/>
          <p:nvPr/>
        </p:nvSpPr>
        <p:spPr>
          <a:xfrm>
            <a:off x="333632" y="2458994"/>
            <a:ext cx="6017743" cy="1754326"/>
          </a:xfrm>
          <a:prstGeom prst="rect">
            <a:avLst/>
          </a:prstGeom>
          <a:solidFill>
            <a:schemeClr val="accent4"/>
          </a:solidFill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b="1" i="1" dirty="0"/>
              <a:t>2. </a:t>
            </a:r>
            <a:r>
              <a:rPr lang="en-US" b="1" i="1" dirty="0" err="1"/>
              <a:t>Τι</a:t>
            </a:r>
            <a:r>
              <a:rPr lang="en-US" b="1" i="1" dirty="0"/>
              <a:t> </a:t>
            </a:r>
            <a:r>
              <a:rPr lang="en-US" b="1" i="1" dirty="0" err="1"/>
              <a:t>σημ</a:t>
            </a:r>
            <a:r>
              <a:rPr lang="en-US" b="1" i="1" dirty="0"/>
              <a:t>αίνει το ακρώνυμο MVP στην επιχειρηματικότητα;</a:t>
            </a:r>
          </a:p>
          <a:p>
            <a:r>
              <a:rPr lang="en-US" dirty="0">
                <a:ea typeface="+mn-lt"/>
                <a:cs typeface="+mn-lt"/>
              </a:rPr>
              <a:t>A) Minimum Valuable Product</a:t>
            </a:r>
            <a:endParaRPr lang="en-US" dirty="0"/>
          </a:p>
          <a:p>
            <a:r>
              <a:rPr lang="en-US" dirty="0">
                <a:ea typeface="+mn-lt"/>
                <a:cs typeface="+mn-lt"/>
              </a:rPr>
              <a:t>B) Most Valuable Product</a:t>
            </a:r>
            <a:endParaRPr lang="en-US" dirty="0"/>
          </a:p>
          <a:p>
            <a:r>
              <a:rPr lang="en-US" dirty="0">
                <a:ea typeface="+mn-lt"/>
                <a:cs typeface="+mn-lt"/>
              </a:rPr>
              <a:t>C) Most Viable Product</a:t>
            </a:r>
            <a:endParaRPr lang="en-US" dirty="0"/>
          </a:p>
          <a:p>
            <a:r>
              <a:rPr lang="en-US" dirty="0">
                <a:ea typeface="+mn-lt"/>
                <a:cs typeface="+mn-lt"/>
              </a:rPr>
              <a:t>D) Minimum Viable Product</a:t>
            </a:r>
            <a:endParaRPr lang="en-US" dirty="0"/>
          </a:p>
          <a:p>
            <a:pPr algn="ctr"/>
            <a:endParaRPr lang="el-GR" dirty="0">
              <a:ea typeface="Calibri" panose="020F0502020204030204"/>
              <a:cs typeface="Calibri" panose="020F0502020204030204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486F227-FA54-C409-87DE-DCA89BD00EA9}"/>
              </a:ext>
            </a:extLst>
          </p:cNvPr>
          <p:cNvSpPr txBox="1"/>
          <p:nvPr/>
        </p:nvSpPr>
        <p:spPr>
          <a:xfrm>
            <a:off x="0" y="4559644"/>
            <a:ext cx="7315200" cy="1754326"/>
          </a:xfrm>
          <a:prstGeom prst="rect">
            <a:avLst/>
          </a:prstGeom>
          <a:solidFill>
            <a:schemeClr val="accent2"/>
          </a:solidFill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b="1" i="1" dirty="0"/>
              <a:t>3. </a:t>
            </a:r>
            <a:r>
              <a:rPr lang="en-US" b="1" i="1" dirty="0" err="1"/>
              <a:t>Ποιος</a:t>
            </a:r>
            <a:r>
              <a:rPr lang="en-US" b="1" i="1" dirty="0"/>
              <a:t> </a:t>
            </a:r>
            <a:r>
              <a:rPr lang="en-US" b="1" i="1" dirty="0" err="1"/>
              <a:t>είν</a:t>
            </a:r>
            <a:r>
              <a:rPr lang="en-US" b="1" i="1" dirty="0"/>
              <a:t>αι ο κύριος λόγος για τον οποίο πρέπει να κάνεις validation μιας startup ιδέας πριν προχωρήσεις;</a:t>
            </a:r>
            <a:endParaRPr lang="en-US" b="1" i="1" dirty="0">
              <a:ea typeface="Calibri"/>
              <a:cs typeface="Calibri"/>
            </a:endParaRPr>
          </a:p>
          <a:p>
            <a:r>
              <a:rPr lang="el-GR" dirty="0">
                <a:ea typeface="+mn-lt"/>
                <a:cs typeface="+mn-lt"/>
              </a:rPr>
              <a:t>A) Για να διασφαλίσεις ότι έχεις αρκετούς χρηματοδότες</a:t>
            </a:r>
          </a:p>
          <a:p>
            <a:r>
              <a:rPr lang="el-GR" dirty="0">
                <a:ea typeface="+mn-lt"/>
                <a:cs typeface="+mn-lt"/>
              </a:rPr>
              <a:t>B) Για να σιγουρευτείς ότι το προϊόν σου είναι έτοιμο για λανσάρισμα</a:t>
            </a:r>
          </a:p>
          <a:p>
            <a:r>
              <a:rPr lang="el-GR" dirty="0">
                <a:ea typeface="+mn-lt"/>
                <a:cs typeface="+mn-lt"/>
              </a:rPr>
              <a:t>C) Για να ελέγξεις αν η αγορά έχει πραγματικά ανάγκη για τη λύση σου</a:t>
            </a:r>
          </a:p>
          <a:p>
            <a:r>
              <a:rPr lang="el-GR" dirty="0">
                <a:ea typeface="+mn-lt"/>
                <a:cs typeface="+mn-lt"/>
              </a:rPr>
              <a:t>D) Για να έχεις τη σωστή ομάδα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28FD133-F5CF-E54D-F8C2-959677BEC746}"/>
              </a:ext>
            </a:extLst>
          </p:cNvPr>
          <p:cNvSpPr txBox="1"/>
          <p:nvPr/>
        </p:nvSpPr>
        <p:spPr>
          <a:xfrm>
            <a:off x="4213654" y="6363730"/>
            <a:ext cx="7747686" cy="1754326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b="1" i="1" dirty="0"/>
              <a:t>4. </a:t>
            </a:r>
            <a:r>
              <a:rPr lang="en-US" b="1" i="1" dirty="0" err="1"/>
              <a:t>Ποιο</a:t>
            </a:r>
            <a:r>
              <a:rPr lang="en-US" b="1" i="1" dirty="0"/>
              <a:t> από τα παρα</a:t>
            </a:r>
            <a:r>
              <a:rPr lang="en-US" b="1" i="1" dirty="0" err="1"/>
              <a:t>κάτω</a:t>
            </a:r>
            <a:r>
              <a:rPr lang="en-US" b="1" i="1" dirty="0"/>
              <a:t> </a:t>
            </a:r>
            <a:r>
              <a:rPr lang="en-US" b="1" i="1" dirty="0" err="1"/>
              <a:t>είν</a:t>
            </a:r>
            <a:r>
              <a:rPr lang="en-US" b="1" i="1" dirty="0"/>
              <a:t>αι το μεγαλύτερο λάθος όταν ξεκινάς μια startup;</a:t>
            </a:r>
            <a:endParaRPr lang="en-US" b="1" i="1" dirty="0">
              <a:ea typeface="Calibri"/>
              <a:cs typeface="Calibri"/>
            </a:endParaRPr>
          </a:p>
          <a:p>
            <a:r>
              <a:rPr lang="el-GR" dirty="0">
                <a:ea typeface="+mn-lt"/>
                <a:cs typeface="+mn-lt"/>
              </a:rPr>
              <a:t>A) Προσπαθείς να λύσεις ένα πρόβλημα που δεν υπάρχει</a:t>
            </a:r>
          </a:p>
          <a:p>
            <a:r>
              <a:rPr lang="el-GR" dirty="0">
                <a:ea typeface="+mn-lt"/>
                <a:cs typeface="+mn-lt"/>
              </a:rPr>
              <a:t>B) Δεν κάνεις καθόλου έρευνα αγοράς</a:t>
            </a:r>
            <a:endParaRPr lang="el-GR" dirty="0">
              <a:ea typeface="Calibri" panose="020F0502020204030204"/>
              <a:cs typeface="Calibri" panose="020F0502020204030204"/>
            </a:endParaRPr>
          </a:p>
          <a:p>
            <a:r>
              <a:rPr lang="el-GR" dirty="0">
                <a:ea typeface="+mn-lt"/>
                <a:cs typeface="+mn-lt"/>
              </a:rPr>
              <a:t>C) Στοχεύεις σε πολύ μικρό κοινό</a:t>
            </a:r>
            <a:endParaRPr lang="el-GR" dirty="0">
              <a:ea typeface="Calibri" panose="020F0502020204030204"/>
              <a:cs typeface="Calibri" panose="020F0502020204030204"/>
            </a:endParaRPr>
          </a:p>
          <a:p>
            <a:r>
              <a:rPr lang="el-GR" dirty="0">
                <a:ea typeface="+mn-lt"/>
                <a:cs typeface="+mn-lt"/>
              </a:rPr>
              <a:t>D) Δημιουργείς το προϊόν πριν καταλάβεις την ανάγκη</a:t>
            </a:r>
            <a:endParaRPr lang="el-GR" dirty="0">
              <a:ea typeface="Calibri" panose="020F0502020204030204"/>
              <a:cs typeface="Calibri" panose="020F0502020204030204"/>
            </a:endParaRPr>
          </a:p>
          <a:p>
            <a:pPr algn="ctr"/>
            <a:endParaRPr lang="el-GR" dirty="0">
              <a:ea typeface="+mn-lt"/>
              <a:cs typeface="+mn-lt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6296C53-EA17-7032-68DB-7D577505B2BE}"/>
              </a:ext>
            </a:extLst>
          </p:cNvPr>
          <p:cNvSpPr txBox="1"/>
          <p:nvPr/>
        </p:nvSpPr>
        <p:spPr>
          <a:xfrm>
            <a:off x="7055708" y="766120"/>
            <a:ext cx="7315200" cy="2585323"/>
          </a:xfrm>
          <a:prstGeom prst="rect">
            <a:avLst/>
          </a:prstGeom>
          <a:solidFill>
            <a:schemeClr val="accent4"/>
          </a:solidFill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b="1" i="1" dirty="0"/>
              <a:t>5. </a:t>
            </a:r>
            <a:r>
              <a:rPr lang="en-US" b="1" i="1" dirty="0" err="1"/>
              <a:t>Ποιο</a:t>
            </a:r>
            <a:r>
              <a:rPr lang="en-US" b="1" i="1" dirty="0"/>
              <a:t> από τα παρα</a:t>
            </a:r>
            <a:r>
              <a:rPr lang="en-US" b="1" i="1" dirty="0" err="1"/>
              <a:t>κάτω</a:t>
            </a:r>
            <a:r>
              <a:rPr lang="en-US" b="1" i="1" dirty="0"/>
              <a:t> </a:t>
            </a:r>
            <a:r>
              <a:rPr lang="en-US" b="1" i="1" dirty="0" err="1"/>
              <a:t>είν</a:t>
            </a:r>
            <a:r>
              <a:rPr lang="en-US" b="1" i="1" dirty="0"/>
              <a:t>αι σωστό σχετικά με την επιλογή του "niche" κοινού για μια startup;</a:t>
            </a:r>
            <a:endParaRPr lang="en-US" b="1" dirty="0">
              <a:ea typeface="Calibri"/>
              <a:cs typeface="Calibri"/>
            </a:endParaRPr>
          </a:p>
          <a:p>
            <a:pPr marL="342900" indent="-342900">
              <a:buAutoNum type="alphaUcParenR"/>
            </a:pPr>
            <a:r>
              <a:rPr lang="en-US" dirty="0" err="1">
                <a:ea typeface="+mn-lt"/>
                <a:cs typeface="+mn-lt"/>
              </a:rPr>
              <a:t>Είν</a:t>
            </a:r>
            <a:r>
              <a:rPr lang="en-US" dirty="0">
                <a:ea typeface="+mn-lt"/>
                <a:cs typeface="+mn-lt"/>
              </a:rPr>
              <a:t>αι καλύτερο να στοχεύεις όσο το δυνατόν μεγαλύτερο κοινό</a:t>
            </a:r>
          </a:p>
          <a:p>
            <a:pPr marL="342900" indent="-342900">
              <a:buAutoNum type="alphaUcParenR"/>
            </a:pPr>
            <a:r>
              <a:rPr lang="en-US" dirty="0">
                <a:ea typeface="+mn-lt"/>
                <a:cs typeface="+mn-lt"/>
              </a:rPr>
              <a:t> Το niche κοινό βοηθάει στην καλύτερη κατανόηση και στην ουσιαστική ανάπτυξη του προϊόντος</a:t>
            </a:r>
            <a:endParaRPr lang="en-US" dirty="0"/>
          </a:p>
          <a:p>
            <a:r>
              <a:rPr lang="en-US" dirty="0">
                <a:ea typeface="+mn-lt"/>
                <a:cs typeface="+mn-lt"/>
              </a:rPr>
              <a:t>C) </a:t>
            </a:r>
            <a:r>
              <a:rPr lang="en-US" dirty="0" err="1">
                <a:ea typeface="+mn-lt"/>
                <a:cs typeface="+mn-lt"/>
              </a:rPr>
              <a:t>Δεν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dirty="0" err="1">
                <a:ea typeface="+mn-lt"/>
                <a:cs typeface="+mn-lt"/>
              </a:rPr>
              <a:t>χρειάζετ</a:t>
            </a:r>
            <a:r>
              <a:rPr lang="en-US" dirty="0">
                <a:ea typeface="+mn-lt"/>
                <a:cs typeface="+mn-lt"/>
              </a:rPr>
              <a:t>αι να </a:t>
            </a:r>
            <a:r>
              <a:rPr lang="en-US" dirty="0" err="1">
                <a:ea typeface="+mn-lt"/>
                <a:cs typeface="+mn-lt"/>
              </a:rPr>
              <a:t>εστιάσεις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dirty="0" err="1">
                <a:ea typeface="+mn-lt"/>
                <a:cs typeface="+mn-lt"/>
              </a:rPr>
              <a:t>σε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dirty="0" err="1">
                <a:ea typeface="+mn-lt"/>
                <a:cs typeface="+mn-lt"/>
              </a:rPr>
              <a:t>μικρό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dirty="0" err="1">
                <a:ea typeface="+mn-lt"/>
                <a:cs typeface="+mn-lt"/>
              </a:rPr>
              <a:t>κοινό</a:t>
            </a:r>
            <a:r>
              <a:rPr lang="en-US" dirty="0">
                <a:ea typeface="+mn-lt"/>
                <a:cs typeface="+mn-lt"/>
              </a:rPr>
              <a:t>, α</a:t>
            </a:r>
            <a:r>
              <a:rPr lang="en-US" dirty="0" err="1">
                <a:ea typeface="+mn-lt"/>
                <a:cs typeface="+mn-lt"/>
              </a:rPr>
              <a:t>ρκεί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dirty="0" err="1">
                <a:ea typeface="+mn-lt"/>
                <a:cs typeface="+mn-lt"/>
              </a:rPr>
              <a:t>το</a:t>
            </a:r>
            <a:r>
              <a:rPr lang="en-US" dirty="0">
                <a:ea typeface="+mn-lt"/>
                <a:cs typeface="+mn-lt"/>
              </a:rPr>
              <a:t> π</a:t>
            </a:r>
            <a:r>
              <a:rPr lang="en-US" dirty="0" err="1">
                <a:ea typeface="+mn-lt"/>
                <a:cs typeface="+mn-lt"/>
              </a:rPr>
              <a:t>ροϊόν</a:t>
            </a:r>
            <a:r>
              <a:rPr lang="en-US" dirty="0">
                <a:ea typeface="+mn-lt"/>
                <a:cs typeface="+mn-lt"/>
              </a:rPr>
              <a:t> να </a:t>
            </a:r>
            <a:r>
              <a:rPr lang="en-US" dirty="0" err="1">
                <a:ea typeface="+mn-lt"/>
                <a:cs typeface="+mn-lt"/>
              </a:rPr>
              <a:t>είν</a:t>
            </a:r>
            <a:r>
              <a:rPr lang="en-US" dirty="0">
                <a:ea typeface="+mn-lt"/>
                <a:cs typeface="+mn-lt"/>
              </a:rPr>
              <a:t>αι κα</a:t>
            </a:r>
            <a:r>
              <a:rPr lang="en-US" dirty="0" err="1">
                <a:ea typeface="+mn-lt"/>
                <a:cs typeface="+mn-lt"/>
              </a:rPr>
              <a:t>λό</a:t>
            </a:r>
            <a:endParaRPr lang="en-US" dirty="0">
              <a:ea typeface="+mn-lt"/>
              <a:cs typeface="+mn-lt"/>
            </a:endParaRPr>
          </a:p>
          <a:p>
            <a:r>
              <a:rPr lang="en-US" dirty="0">
                <a:ea typeface="+mn-lt"/>
                <a:cs typeface="+mn-lt"/>
              </a:rPr>
              <a:t>D) </a:t>
            </a:r>
            <a:r>
              <a:rPr lang="en-US" dirty="0" err="1">
                <a:ea typeface="+mn-lt"/>
                <a:cs typeface="+mn-lt"/>
              </a:rPr>
              <a:t>Το</a:t>
            </a:r>
            <a:r>
              <a:rPr lang="en-US" dirty="0">
                <a:ea typeface="+mn-lt"/>
                <a:cs typeface="+mn-lt"/>
              </a:rPr>
              <a:t> niche κοινό δεν έχει αρκετούς χρήστες για να </a:t>
            </a:r>
            <a:r>
              <a:rPr lang="en-US" dirty="0" err="1">
                <a:ea typeface="+mn-lt"/>
                <a:cs typeface="+mn-lt"/>
              </a:rPr>
              <a:t>στηρίξει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dirty="0" err="1">
                <a:ea typeface="+mn-lt"/>
                <a:cs typeface="+mn-lt"/>
              </a:rPr>
              <a:t>μι</a:t>
            </a:r>
            <a:r>
              <a:rPr lang="en-US" dirty="0">
                <a:ea typeface="+mn-lt"/>
                <a:cs typeface="+mn-lt"/>
              </a:rPr>
              <a:t>α επ</a:t>
            </a:r>
            <a:r>
              <a:rPr lang="en-US" dirty="0" err="1">
                <a:ea typeface="+mn-lt"/>
                <a:cs typeface="+mn-lt"/>
              </a:rPr>
              <a:t>ιχείρηση</a:t>
            </a:r>
            <a:endParaRPr lang="en-US" dirty="0">
              <a:ea typeface="+mn-lt"/>
              <a:cs typeface="+mn-lt"/>
            </a:endParaRPr>
          </a:p>
          <a:p>
            <a:pPr algn="ctr"/>
            <a:endParaRPr lang="el-GR" dirty="0">
              <a:ea typeface="Calibri" panose="020F0502020204030204"/>
              <a:cs typeface="Calibri" panose="020F0502020204030204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204A2E8-B469-C154-F911-9204422869E2}"/>
              </a:ext>
            </a:extLst>
          </p:cNvPr>
          <p:cNvSpPr txBox="1"/>
          <p:nvPr/>
        </p:nvSpPr>
        <p:spPr>
          <a:xfrm>
            <a:off x="7488195" y="3954163"/>
            <a:ext cx="6685006" cy="1477328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b="1" i="1" dirty="0"/>
              <a:t>6. </a:t>
            </a:r>
            <a:r>
              <a:rPr lang="en-US" b="1" i="1" dirty="0" err="1"/>
              <a:t>Τι</a:t>
            </a:r>
            <a:r>
              <a:rPr lang="en-US" b="1" i="1" dirty="0"/>
              <a:t> </a:t>
            </a:r>
            <a:r>
              <a:rPr lang="en-US" b="1" i="1" dirty="0" err="1"/>
              <a:t>σημ</a:t>
            </a:r>
            <a:r>
              <a:rPr lang="en-US" b="1" i="1" dirty="0"/>
              <a:t>αίνει το "pivot" για μια startup</a:t>
            </a:r>
            <a:r>
              <a:rPr lang="en-US" i="1" dirty="0"/>
              <a:t>;</a:t>
            </a:r>
            <a:endParaRPr lang="el-GR" dirty="0"/>
          </a:p>
          <a:p>
            <a:r>
              <a:rPr lang="el-GR" dirty="0">
                <a:ea typeface="+mn-lt"/>
                <a:cs typeface="+mn-lt"/>
              </a:rPr>
              <a:t>A) Να προχωρήσεις σε νέο προϊόν χωρίς να κάνεις αλλαγές</a:t>
            </a:r>
          </a:p>
          <a:p>
            <a:r>
              <a:rPr lang="el-GR" dirty="0">
                <a:ea typeface="+mn-lt"/>
                <a:cs typeface="+mn-lt"/>
              </a:rPr>
              <a:t>B) Να αλλάξεις ριζικά τη στρατηγική ή το προϊόν σου βάσει </a:t>
            </a:r>
            <a:r>
              <a:rPr lang="el-GR" dirty="0" err="1">
                <a:ea typeface="+mn-lt"/>
                <a:cs typeface="+mn-lt"/>
              </a:rPr>
              <a:t>feedback</a:t>
            </a:r>
            <a:endParaRPr lang="el-GR" dirty="0">
              <a:ea typeface="+mn-lt"/>
              <a:cs typeface="+mn-lt"/>
            </a:endParaRPr>
          </a:p>
          <a:p>
            <a:r>
              <a:rPr lang="el-GR" dirty="0">
                <a:ea typeface="+mn-lt"/>
                <a:cs typeface="+mn-lt"/>
              </a:rPr>
              <a:t>C) Να επικεντρωθείς σε έναν νέο τύπο χρηματοδότησης</a:t>
            </a:r>
          </a:p>
          <a:p>
            <a:r>
              <a:rPr lang="el-GR" dirty="0">
                <a:ea typeface="+mn-lt"/>
                <a:cs typeface="+mn-lt"/>
              </a:rPr>
              <a:t>D) Να κάνεις μικρές βελτιώσεις χωρίς να αλλάξεις τίποτα</a:t>
            </a:r>
            <a:endParaRPr lang="el-GR" dirty="0">
              <a:ea typeface="Calibri" panose="020F0502020204030204"/>
              <a:cs typeface="Calibri" panose="020F0502020204030204"/>
            </a:endParaRPr>
          </a:p>
        </p:txBody>
      </p:sp>
      <p:pic>
        <p:nvPicPr>
          <p:cNvPr id="2" name="Εικόνα 1" descr="Qna question and answer illustration with smartphona and ...">
            <a:extLst>
              <a:ext uri="{FF2B5EF4-FFF2-40B4-BE49-F238E27FC236}">
                <a16:creationId xmlns:a16="http://schemas.microsoft.com/office/drawing/2014/main" id="{46EAAD81-77A2-593F-4522-EF964499C64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04385" y="6400800"/>
            <a:ext cx="1943100" cy="1828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817174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Ορθογώνιο 1">
            <a:extLst>
              <a:ext uri="{FF2B5EF4-FFF2-40B4-BE49-F238E27FC236}">
                <a16:creationId xmlns:a16="http://schemas.microsoft.com/office/drawing/2014/main" id="{58EEED36-8671-4493-B6D0-5C7156F33505}"/>
              </a:ext>
            </a:extLst>
          </p:cNvPr>
          <p:cNvSpPr/>
          <p:nvPr/>
        </p:nvSpPr>
        <p:spPr>
          <a:xfrm>
            <a:off x="2722418" y="1481107"/>
            <a:ext cx="8375073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dirty="0"/>
              <a:t>1. Ποιο από τα παρακάτω είναι το πρώτο βήμα όταν ξεκινάς μια </a:t>
            </a:r>
            <a:r>
              <a:rPr lang="en-US" dirty="0"/>
              <a:t>startup</a:t>
            </a:r>
            <a:r>
              <a:rPr lang="el-GR" dirty="0"/>
              <a:t>;</a:t>
            </a:r>
          </a:p>
          <a:p>
            <a:r>
              <a:rPr lang="el-GR" b="1" dirty="0"/>
              <a:t>C) Να κατανοήσεις το πρόβλημα που λύνεις</a:t>
            </a:r>
            <a:endParaRPr lang="el-GR" dirty="0"/>
          </a:p>
          <a:p>
            <a:r>
              <a:rPr lang="el-GR" b="1" dirty="0"/>
              <a:t> </a:t>
            </a:r>
            <a:endParaRPr lang="el-GR" dirty="0"/>
          </a:p>
          <a:p>
            <a:r>
              <a:rPr lang="el-GR" dirty="0"/>
              <a:t>2. Τι σημαίνει το ακρώνυμο </a:t>
            </a:r>
            <a:r>
              <a:rPr lang="en-US" dirty="0"/>
              <a:t>MVP</a:t>
            </a:r>
            <a:r>
              <a:rPr lang="el-GR" dirty="0"/>
              <a:t> στην επιχειρηματικότητα;</a:t>
            </a:r>
          </a:p>
          <a:p>
            <a:r>
              <a:rPr lang="en-US" b="1" dirty="0"/>
              <a:t>D) Minimum Viable Product</a:t>
            </a:r>
            <a:endParaRPr lang="el-GR" dirty="0"/>
          </a:p>
          <a:p>
            <a:r>
              <a:rPr lang="el-GR" dirty="0"/>
              <a:t> </a:t>
            </a:r>
          </a:p>
          <a:p>
            <a:r>
              <a:rPr lang="el-GR" dirty="0"/>
              <a:t>3. Ποιος είναι ο κύριος λόγος για τον οποίο πρέπει να κάνεις </a:t>
            </a:r>
            <a:r>
              <a:rPr lang="en-US" dirty="0"/>
              <a:t>validation</a:t>
            </a:r>
            <a:r>
              <a:rPr lang="el-GR" dirty="0"/>
              <a:t> μιας </a:t>
            </a:r>
            <a:r>
              <a:rPr lang="en-US" dirty="0"/>
              <a:t>startup</a:t>
            </a:r>
            <a:r>
              <a:rPr lang="el-GR" dirty="0"/>
              <a:t> ιδέας πριν προχωρήσεις;</a:t>
            </a:r>
          </a:p>
          <a:p>
            <a:r>
              <a:rPr lang="el-GR" b="1" dirty="0"/>
              <a:t>C) Για να ελέγξεις αν η αγορά έχει πραγματικά ανάγκη για τη λύση σου</a:t>
            </a:r>
            <a:endParaRPr lang="el-GR" dirty="0"/>
          </a:p>
          <a:p>
            <a:r>
              <a:rPr lang="el-GR" dirty="0"/>
              <a:t> </a:t>
            </a:r>
          </a:p>
          <a:p>
            <a:r>
              <a:rPr lang="el-GR" dirty="0"/>
              <a:t>4. Ποιο από τα παρακάτω είναι το μεγαλύτερο λάθος όταν ξεκινάς μια </a:t>
            </a:r>
            <a:r>
              <a:rPr lang="en-US" dirty="0"/>
              <a:t>startup</a:t>
            </a:r>
            <a:r>
              <a:rPr lang="el-GR" dirty="0"/>
              <a:t>;</a:t>
            </a:r>
          </a:p>
          <a:p>
            <a:r>
              <a:rPr lang="el-GR" b="1" dirty="0"/>
              <a:t>A) Προσπαθείς να λύσεις ένα πρόβλημα που δεν υπάρχει</a:t>
            </a:r>
            <a:endParaRPr lang="el-GR" dirty="0"/>
          </a:p>
          <a:p>
            <a:r>
              <a:rPr lang="el-GR" b="1" dirty="0"/>
              <a:t> </a:t>
            </a:r>
            <a:endParaRPr lang="el-GR" dirty="0"/>
          </a:p>
          <a:p>
            <a:r>
              <a:rPr lang="el-GR" dirty="0"/>
              <a:t>5. Ποιο από τα παρακάτω είναι σωστό σχετικά με την επιλογή του "</a:t>
            </a:r>
            <a:r>
              <a:rPr lang="en-US" dirty="0"/>
              <a:t>niche</a:t>
            </a:r>
            <a:r>
              <a:rPr lang="el-GR" dirty="0"/>
              <a:t>" κοινού για μια </a:t>
            </a:r>
            <a:r>
              <a:rPr lang="en-US" dirty="0"/>
              <a:t>startup</a:t>
            </a:r>
            <a:r>
              <a:rPr lang="el-GR" dirty="0"/>
              <a:t>;</a:t>
            </a:r>
          </a:p>
          <a:p>
            <a:r>
              <a:rPr lang="en-US" b="1" dirty="0"/>
              <a:t>B</a:t>
            </a:r>
            <a:r>
              <a:rPr lang="el-GR" b="1" dirty="0"/>
              <a:t>) Το </a:t>
            </a:r>
            <a:r>
              <a:rPr lang="en-US" b="1" dirty="0"/>
              <a:t>niche</a:t>
            </a:r>
            <a:r>
              <a:rPr lang="el-GR" b="1" dirty="0"/>
              <a:t> κοινό βοηθάει στην καλύτερη κατανόηση και στην ουσιαστική ανάπτυξη του προϊόντος</a:t>
            </a:r>
            <a:endParaRPr lang="el-GR" dirty="0"/>
          </a:p>
          <a:p>
            <a:r>
              <a:rPr lang="en-US" dirty="0"/>
              <a:t> </a:t>
            </a:r>
            <a:endParaRPr lang="el-GR" dirty="0"/>
          </a:p>
          <a:p>
            <a:r>
              <a:rPr lang="el-GR" dirty="0"/>
              <a:t>6. Τι σημαίνει το "</a:t>
            </a:r>
            <a:r>
              <a:rPr lang="en-US" dirty="0"/>
              <a:t>pivot</a:t>
            </a:r>
            <a:r>
              <a:rPr lang="el-GR" dirty="0"/>
              <a:t>" για μια </a:t>
            </a:r>
            <a:r>
              <a:rPr lang="en-US" dirty="0"/>
              <a:t>startup</a:t>
            </a:r>
            <a:r>
              <a:rPr lang="el-GR" dirty="0"/>
              <a:t>;</a:t>
            </a:r>
          </a:p>
          <a:p>
            <a:r>
              <a:rPr lang="el-GR" b="1" dirty="0"/>
              <a:t>B) Να αλλάξεις ριζικά τη στρατηγική ή το προϊόν σου βάσει </a:t>
            </a:r>
            <a:r>
              <a:rPr lang="el-GR" b="1" dirty="0" err="1"/>
              <a:t>feedback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8017374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552</TotalTime>
  <Words>2117</Words>
  <Application>Microsoft Office PowerPoint</Application>
  <PresentationFormat>Προσαρμογή</PresentationFormat>
  <Paragraphs>227</Paragraphs>
  <Slides>23</Slides>
  <Notes>21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6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23</vt:i4>
      </vt:variant>
    </vt:vector>
  </HeadingPairs>
  <TitlesOfParts>
    <vt:vector size="30" baseType="lpstr">
      <vt:lpstr>Arial</vt:lpstr>
      <vt:lpstr>Calibri</vt:lpstr>
      <vt:lpstr>Franklin Gothic Heavy</vt:lpstr>
      <vt:lpstr>Inter</vt:lpstr>
      <vt:lpstr>Inter Bold</vt:lpstr>
      <vt:lpstr>Wingdings</vt:lpstr>
      <vt:lpstr>Office Theme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Παρουσίαση του PowerPoint</dc:title>
  <dc:subject/>
  <dc:creator>User</dc:creator>
  <cp:lastModifiedBy>ARMYRA ELLI</cp:lastModifiedBy>
  <cp:revision>151</cp:revision>
  <dcterms:created xsi:type="dcterms:W3CDTF">2025-11-04T18:14:19Z</dcterms:created>
  <dcterms:modified xsi:type="dcterms:W3CDTF">2025-12-12T19:02:04Z</dcterms:modified>
</cp:coreProperties>
</file>